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21"/>
  </p:notesMasterIdLst>
  <p:sldIdLst>
    <p:sldId id="266" r:id="rId6"/>
    <p:sldId id="567" r:id="rId7"/>
    <p:sldId id="470" r:id="rId8"/>
    <p:sldId id="499" r:id="rId9"/>
    <p:sldId id="263" r:id="rId10"/>
    <p:sldId id="517" r:id="rId11"/>
    <p:sldId id="565" r:id="rId12"/>
    <p:sldId id="327" r:id="rId13"/>
    <p:sldId id="275" r:id="rId14"/>
    <p:sldId id="490" r:id="rId15"/>
    <p:sldId id="476" r:id="rId16"/>
    <p:sldId id="568" r:id="rId17"/>
    <p:sldId id="569" r:id="rId18"/>
    <p:sldId id="570" r:id="rId19"/>
    <p:sldId id="5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iddhanth Rameshchander" initials="SR" lastIdx="1" clrIdx="6">
    <p:extLst>
      <p:ext uri="{19B8F6BF-5375-455C-9EA6-DF929625EA0E}">
        <p15:presenceInfo xmlns:p15="http://schemas.microsoft.com/office/powerpoint/2012/main" userId="S::srameshchander@bdtrust.org::f0d26627-258e-4e74-befe-43a941cce78e" providerId="AD"/>
      </p:ext>
    </p:extLst>
  </p:cmAuthor>
  <p:cmAuthor id="1" name="Marisa Diaz" initials="MD" lastIdx="50" clrIdx="0">
    <p:extLst>
      <p:ext uri="{19B8F6BF-5375-455C-9EA6-DF929625EA0E}">
        <p15:presenceInfo xmlns:p15="http://schemas.microsoft.com/office/powerpoint/2012/main" userId="S::mdiaz@bdtrust.org::e144b41c-70b0-42e0-89e3-0b74b15a54fa" providerId="AD"/>
      </p:ext>
    </p:extLst>
  </p:cmAuthor>
  <p:cmAuthor id="8" name="Erin Henderlight" initials="EH" lastIdx="2" clrIdx="7">
    <p:extLst>
      <p:ext uri="{19B8F6BF-5375-455C-9EA6-DF929625EA0E}">
        <p15:presenceInfo xmlns:p15="http://schemas.microsoft.com/office/powerpoint/2012/main" userId="S::ehenderlight@bdtrust.org::5afad0e0-07ec-4fb8-8496-b8f77110a4e9" providerId="AD"/>
      </p:ext>
    </p:extLst>
  </p:cmAuthor>
  <p:cmAuthor id="2" name="Stef Arck-Baynes" initials="SA" lastIdx="51" clrIdx="1">
    <p:extLst>
      <p:ext uri="{19B8F6BF-5375-455C-9EA6-DF929625EA0E}">
        <p15:presenceInfo xmlns:p15="http://schemas.microsoft.com/office/powerpoint/2012/main" userId="S::sarck-baynes@bdtrust.org::5ddffe1d-4e09-466a-952e-e1bb6bce62f7" providerId="AD"/>
      </p:ext>
    </p:extLst>
  </p:cmAuthor>
  <p:cmAuthor id="9" name="Kaley Maltz" initials="KM" lastIdx="5" clrIdx="8">
    <p:extLst>
      <p:ext uri="{19B8F6BF-5375-455C-9EA6-DF929625EA0E}">
        <p15:presenceInfo xmlns:p15="http://schemas.microsoft.com/office/powerpoint/2012/main" userId="S::kmaltz@bdtrust.org::c753adca-2a25-4267-be06-a814c8bf83b3" providerId="AD"/>
      </p:ext>
    </p:extLst>
  </p:cmAuthor>
  <p:cmAuthor id="3" name="Elisa Zygmunt" initials="EZ" lastIdx="49" clrIdx="2">
    <p:extLst>
      <p:ext uri="{19B8F6BF-5375-455C-9EA6-DF929625EA0E}">
        <p15:presenceInfo xmlns:p15="http://schemas.microsoft.com/office/powerpoint/2012/main" userId="S::ezygmunt@bdtrust.org::2e7d17c6-5358-4c5d-a2e7-7d851cb7b31b" providerId="AD"/>
      </p:ext>
    </p:extLst>
  </p:cmAuthor>
  <p:cmAuthor id="10" name="Caiti Roth-Eisenberg" initials="CR" lastIdx="9" clrIdx="9">
    <p:extLst>
      <p:ext uri="{19B8F6BF-5375-455C-9EA6-DF929625EA0E}">
        <p15:presenceInfo xmlns:p15="http://schemas.microsoft.com/office/powerpoint/2012/main" userId="S::croth-eisenberg@bdtrust.org::874e3be4-4bc1-4ec4-bc3e-34e86fee8ad8" providerId="AD"/>
      </p:ext>
    </p:extLst>
  </p:cmAuthor>
  <p:cmAuthor id="4" name="Alissa Weiss" initials="AW" lastIdx="12" clrIdx="3">
    <p:extLst>
      <p:ext uri="{19B8F6BF-5375-455C-9EA6-DF929625EA0E}">
        <p15:presenceInfo xmlns:p15="http://schemas.microsoft.com/office/powerpoint/2012/main" userId="S::AWeiss@bdtrust.org::f3bce69d-c51c-4d1c-80f3-2d3875b73bb7" providerId="AD"/>
      </p:ext>
    </p:extLst>
  </p:cmAuthor>
  <p:cmAuthor id="11" name="Pauline Abernathy" initials="PA" lastIdx="6" clrIdx="10">
    <p:extLst>
      <p:ext uri="{19B8F6BF-5375-455C-9EA6-DF929625EA0E}">
        <p15:presenceInfo xmlns:p15="http://schemas.microsoft.com/office/powerpoint/2012/main" userId="S::PAbernathy@bdtrust.org::64342225-d741-4804-a16f-3b9719079797" providerId="AD"/>
      </p:ext>
    </p:extLst>
  </p:cmAuthor>
  <p:cmAuthor id="5" name="Sarah Lovegren" initials="SL" lastIdx="9" clrIdx="4">
    <p:extLst>
      <p:ext uri="{19B8F6BF-5375-455C-9EA6-DF929625EA0E}">
        <p15:presenceInfo xmlns:p15="http://schemas.microsoft.com/office/powerpoint/2012/main" userId="S::slovegren@bdtrust.org::aa663ba8-77da-4022-b7c1-ee519c4665bd" providerId="AD"/>
      </p:ext>
    </p:extLst>
  </p:cmAuthor>
  <p:cmAuthor id="6" name="Timothy DeSario" initials="TD" lastIdx="1" clrIdx="5">
    <p:extLst>
      <p:ext uri="{19B8F6BF-5375-455C-9EA6-DF929625EA0E}">
        <p15:presenceInfo xmlns:p15="http://schemas.microsoft.com/office/powerpoint/2012/main" userId="S::tdesario@bdtrust.org::2cc99558-b2ce-4781-b97e-43261f50d6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E5F"/>
    <a:srgbClr val="3399E1"/>
    <a:srgbClr val="A0CE00"/>
    <a:srgbClr val="D7EDFB"/>
    <a:srgbClr val="B1C7DC"/>
    <a:srgbClr val="D8ECFA"/>
    <a:srgbClr val="DAE2F1"/>
    <a:srgbClr val="ECF6FD"/>
    <a:srgbClr val="E7F0C5"/>
    <a:srgbClr val="FADE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169FA1-6E8B-0845-9173-F6CE550CCB78}" v="3" dt="2021-04-26T17:38:22.3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32"/>
    <p:restoredTop sz="81133"/>
  </p:normalViewPr>
  <p:slideViewPr>
    <p:cSldViewPr snapToGrid="0" snapToObjects="1">
      <p:cViewPr varScale="1">
        <p:scale>
          <a:sx n="69" d="100"/>
          <a:sy n="69" d="100"/>
        </p:scale>
        <p:origin x="1186" y="106"/>
      </p:cViewPr>
      <p:guideLst>
        <p:guide orient="horz" pos="2136"/>
        <p:guide pos="3840"/>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27" Type="http://schemas.microsoft.com/office/2015/10/relationships/revisionInfo" Target="revisionInfo.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E12ABF-0B54-D544-B6B6-69C47560CA13}" type="datetimeFigureOut">
              <a:rPr lang="en-US" smtClean="0"/>
              <a:t>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8A791F-E1B5-6844-9E1C-E464D7C508B5}" type="slidenum">
              <a:rPr lang="en-US" smtClean="0"/>
              <a:t>‹#›</a:t>
            </a:fld>
            <a:endParaRPr lang="en-US"/>
          </a:p>
        </p:txBody>
      </p:sp>
    </p:spTree>
    <p:extLst>
      <p:ext uri="{BB962C8B-B14F-4D97-AF65-F5344CB8AC3E}">
        <p14:creationId xmlns:p14="http://schemas.microsoft.com/office/powerpoint/2010/main" val="2253879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census.gov/content/dam/Census/library/publications/2020/demo/p60-270.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www.nber.org/papers/w20178" TargetMode="External"/><Relationship Id="rId3" Type="http://schemas.openxmlformats.org/officeDocument/2006/relationships/hyperlink" Target="https://jamanetwork.com/journals/jamainternalmedicine/fullarticle/2653910" TargetMode="External"/><Relationship Id="rId7" Type="http://schemas.openxmlformats.org/officeDocument/2006/relationships/hyperlink" Target="https://www.nber.org/papers/w26533"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s://www.ncbi.nlm.nih.gov/pmc/articles/PMC6056598/" TargetMode="External"/><Relationship Id="rId5" Type="http://schemas.openxmlformats.org/officeDocument/2006/relationships/hyperlink" Target="https://bdtrust.org/seniors-and-snap/" TargetMode="External"/><Relationship Id="rId4" Type="http://schemas.openxmlformats.org/officeDocument/2006/relationships/hyperlink" Target="https://doi.org/10.1093/jn/136.4.1077"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8A791F-E1B5-6844-9E1C-E464D7C508B5}" type="slidenum">
              <a:rPr lang="en-US" smtClean="0"/>
              <a:t>1</a:t>
            </a:fld>
            <a:endParaRPr lang="en-US"/>
          </a:p>
        </p:txBody>
      </p:sp>
    </p:spTree>
    <p:extLst>
      <p:ext uri="{BB962C8B-B14F-4D97-AF65-F5344CB8AC3E}">
        <p14:creationId xmlns:p14="http://schemas.microsoft.com/office/powerpoint/2010/main" val="413613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Sources</a:t>
            </a:r>
            <a:br>
              <a:rPr lang="en-US">
                <a:cs typeface="+mn-lt"/>
              </a:rPr>
            </a:br>
            <a:r>
              <a:rPr lang="en-US"/>
              <a:t>1:This is a BDT-generated estimate that includes WIC,SNAP, QMB/SLMB,  Medicaid, CHIP, EITC, and Pell Grants</a:t>
            </a:r>
          </a:p>
          <a:p>
            <a:r>
              <a:rPr lang="en-US"/>
              <a:t>2: </a:t>
            </a:r>
            <a:r>
              <a:rPr lang="en-US">
                <a:hlinkClick r:id="rId3"/>
              </a:rPr>
              <a:t>"Income and Poverty in the United States: 2019."</a:t>
            </a:r>
            <a:r>
              <a:rPr lang="en-US"/>
              <a:t> United States Census Bureau. </a:t>
            </a:r>
          </a:p>
          <a:p>
            <a:r>
              <a:rPr lang="en-US"/>
              <a:t>3: This is a BDT-generated estimate based on publicly available data on benefit participation gaps. NOTE: this is based on the fact that there are approx. 9M individuals who are eligible but not enrolled in Medicaid/CHIP alone (plus we know there's ~7M each for SNAP and WIC, but we have no good way to estimate the overlap across programs to get a count of unique individuals). Not sure how much detail we want to provide in the citation here. </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BD8A791F-E1B5-6844-9E1C-E464D7C508B5}" type="slidenum">
              <a:rPr lang="en-US" smtClean="0"/>
              <a:t>5</a:t>
            </a:fld>
            <a:endParaRPr lang="en-US"/>
          </a:p>
        </p:txBody>
      </p:sp>
    </p:spTree>
    <p:extLst>
      <p:ext uri="{BB962C8B-B14F-4D97-AF65-F5344CB8AC3E}">
        <p14:creationId xmlns:p14="http://schemas.microsoft.com/office/powerpoint/2010/main" val="1317303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Sources</a:t>
            </a:r>
            <a:br>
              <a:rPr lang="en-US">
                <a:cs typeface="+mn-lt"/>
              </a:rPr>
            </a:br>
            <a:r>
              <a:rPr lang="en-US"/>
              <a:t>1: </a:t>
            </a:r>
            <a:r>
              <a:rPr lang="en-US">
                <a:hlinkClick r:id="rId3"/>
              </a:rPr>
              <a:t>“Supplemental Nutrition Assistance Program (SNAP) Participation and Health Care Expenditures Among Low-Income Adults.”</a:t>
            </a:r>
            <a:r>
              <a:rPr lang="en-US"/>
              <a:t> S. Berkowitz et al. </a:t>
            </a:r>
          </a:p>
          <a:p>
            <a:r>
              <a:rPr lang="en-US"/>
              <a:t>2: </a:t>
            </a:r>
            <a:r>
              <a:rPr lang="en-US">
                <a:hlinkClick r:id="rId4"/>
              </a:rPr>
              <a:t>“Food Stamp Program Participation Is Associated with Better Academic Learning among School Children.” </a:t>
            </a:r>
            <a:r>
              <a:rPr lang="en-US"/>
              <a:t>E. </a:t>
            </a:r>
            <a:r>
              <a:rPr lang="en-US" err="1"/>
              <a:t>Frongillo</a:t>
            </a:r>
            <a:r>
              <a:rPr lang="en-US"/>
              <a:t> et al. </a:t>
            </a:r>
          </a:p>
          <a:p>
            <a:r>
              <a:rPr lang="en-US"/>
              <a:t>3: </a:t>
            </a:r>
            <a:r>
              <a:rPr lang="en-US">
                <a:hlinkClick r:id="rId5"/>
              </a:rPr>
              <a:t>“Seniors and SNAP: Reducing Hunger and Improving Outcomes.” </a:t>
            </a:r>
            <a:r>
              <a:rPr lang="en-US"/>
              <a:t>Benefits Data Trust. </a:t>
            </a:r>
          </a:p>
          <a:p>
            <a:r>
              <a:rPr lang="en-US"/>
              <a:t>4: </a:t>
            </a:r>
            <a:r>
              <a:rPr lang="en-US">
                <a:hlinkClick r:id="rId6"/>
              </a:rPr>
              <a:t>“The Impact of WIC on Infant Immunizations </a:t>
            </a:r>
            <a:r>
              <a:rPr lang="en-US"/>
              <a:t>and Health Care Utilization.” T. </a:t>
            </a:r>
            <a:r>
              <a:rPr lang="en-US" err="1"/>
              <a:t>Bersak</a:t>
            </a:r>
            <a:r>
              <a:rPr lang="en-US"/>
              <a:t> &amp; L. </a:t>
            </a:r>
            <a:r>
              <a:rPr lang="en-US" err="1"/>
              <a:t>Sonchak</a:t>
            </a:r>
            <a:r>
              <a:rPr lang="en-US"/>
              <a:t>. </a:t>
            </a:r>
          </a:p>
          <a:p>
            <a:r>
              <a:rPr lang="en-US"/>
              <a:t>5: </a:t>
            </a:r>
            <a:r>
              <a:rPr lang="en-US">
                <a:hlinkClick r:id="rId7"/>
              </a:rPr>
              <a:t>“Health Insurance and Mortality: Experimental Evidence from Taxpayer Outreach.”</a:t>
            </a:r>
            <a:r>
              <a:rPr lang="en-US"/>
              <a:t> J. Goldin, I. Lurie &amp; J. McCubbin. </a:t>
            </a:r>
          </a:p>
          <a:p>
            <a:r>
              <a:rPr lang="en-US"/>
              <a:t>6: </a:t>
            </a:r>
            <a:r>
              <a:rPr lang="en-US">
                <a:hlinkClick r:id="rId8"/>
              </a:rPr>
              <a:t>“The Effect of Child Health Insurance Access on Schooling: Evidence from Public Insurance Expansions.” </a:t>
            </a:r>
            <a:r>
              <a:rPr lang="en-US"/>
              <a:t>S. </a:t>
            </a:r>
            <a:r>
              <a:rPr lang="en-US" err="1"/>
              <a:t>Cohodes</a:t>
            </a:r>
            <a:r>
              <a:rPr lang="en-US"/>
              <a:t> et al. </a:t>
            </a:r>
          </a:p>
          <a:p>
            <a:endParaRPr lang="en-US">
              <a:cs typeface="Calibri"/>
            </a:endParaRPr>
          </a:p>
        </p:txBody>
      </p:sp>
      <p:sp>
        <p:nvSpPr>
          <p:cNvPr id="4" name="Slide Number Placeholder 3"/>
          <p:cNvSpPr>
            <a:spLocks noGrp="1"/>
          </p:cNvSpPr>
          <p:nvPr>
            <p:ph type="sldNum" sz="quarter" idx="5"/>
          </p:nvPr>
        </p:nvSpPr>
        <p:spPr/>
        <p:txBody>
          <a:bodyPr/>
          <a:lstStyle/>
          <a:p>
            <a:fld id="{BD8A791F-E1B5-6844-9E1C-E464D7C508B5}" type="slidenum">
              <a:rPr lang="en-US" smtClean="0"/>
              <a:t>6</a:t>
            </a:fld>
            <a:endParaRPr lang="en-US"/>
          </a:p>
        </p:txBody>
      </p:sp>
    </p:spTree>
    <p:extLst>
      <p:ext uri="{BB962C8B-B14F-4D97-AF65-F5344CB8AC3E}">
        <p14:creationId xmlns:p14="http://schemas.microsoft.com/office/powerpoint/2010/main" val="2908074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Impact since inception through Dec 2020</a:t>
            </a:r>
            <a:endParaRPr lang="en-US"/>
          </a:p>
        </p:txBody>
      </p:sp>
      <p:sp>
        <p:nvSpPr>
          <p:cNvPr id="4" name="Slide Number Placeholder 3"/>
          <p:cNvSpPr>
            <a:spLocks noGrp="1"/>
          </p:cNvSpPr>
          <p:nvPr>
            <p:ph type="sldNum" sz="quarter" idx="5"/>
          </p:nvPr>
        </p:nvSpPr>
        <p:spPr/>
        <p:txBody>
          <a:bodyPr/>
          <a:lstStyle/>
          <a:p>
            <a:fld id="{BD8A791F-E1B5-6844-9E1C-E464D7C508B5}" type="slidenum">
              <a:rPr lang="en-US" smtClean="0"/>
              <a:t>9</a:t>
            </a:fld>
            <a:endParaRPr lang="en-US"/>
          </a:p>
        </p:txBody>
      </p:sp>
    </p:spTree>
    <p:extLst>
      <p:ext uri="{BB962C8B-B14F-4D97-AF65-F5344CB8AC3E}">
        <p14:creationId xmlns:p14="http://schemas.microsoft.com/office/powerpoint/2010/main" val="2362504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D8A791F-E1B5-6844-9E1C-E464D7C508B5}" type="slidenum">
              <a:rPr lang="en-US" smtClean="0"/>
              <a:t>10</a:t>
            </a:fld>
            <a:endParaRPr lang="en-US"/>
          </a:p>
        </p:txBody>
      </p:sp>
    </p:spTree>
    <p:extLst>
      <p:ext uri="{BB962C8B-B14F-4D97-AF65-F5344CB8AC3E}">
        <p14:creationId xmlns:p14="http://schemas.microsoft.com/office/powerpoint/2010/main" val="701773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8A791F-E1B5-6844-9E1C-E464D7C508B5}" type="slidenum">
              <a:rPr lang="en-US" smtClean="0"/>
              <a:t>11</a:t>
            </a:fld>
            <a:endParaRPr lang="en-US"/>
          </a:p>
        </p:txBody>
      </p:sp>
    </p:spTree>
    <p:extLst>
      <p:ext uri="{BB962C8B-B14F-4D97-AF65-F5344CB8AC3E}">
        <p14:creationId xmlns:p14="http://schemas.microsoft.com/office/powerpoint/2010/main" val="484622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8A791F-E1B5-6844-9E1C-E464D7C508B5}" type="slidenum">
              <a:rPr lang="en-US" smtClean="0"/>
              <a:t>12</a:t>
            </a:fld>
            <a:endParaRPr lang="en-US"/>
          </a:p>
        </p:txBody>
      </p:sp>
    </p:spTree>
    <p:extLst>
      <p:ext uri="{BB962C8B-B14F-4D97-AF65-F5344CB8AC3E}">
        <p14:creationId xmlns:p14="http://schemas.microsoft.com/office/powerpoint/2010/main" val="3482309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8A791F-E1B5-6844-9E1C-E464D7C508B5}" type="slidenum">
              <a:rPr lang="en-US" smtClean="0"/>
              <a:t>13</a:t>
            </a:fld>
            <a:endParaRPr lang="en-US"/>
          </a:p>
        </p:txBody>
      </p:sp>
    </p:spTree>
    <p:extLst>
      <p:ext uri="{BB962C8B-B14F-4D97-AF65-F5344CB8AC3E}">
        <p14:creationId xmlns:p14="http://schemas.microsoft.com/office/powerpoint/2010/main" val="35821930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rgbClr val="152E5F"/>
        </a:solidFill>
        <a:effectLst/>
      </p:bgPr>
    </p:bg>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743FE568-4469-2745-9677-A24E41377960}"/>
              </a:ext>
            </a:extLst>
          </p:cNvPr>
          <p:cNvGrpSpPr/>
          <p:nvPr userDrawn="1"/>
        </p:nvGrpSpPr>
        <p:grpSpPr>
          <a:xfrm>
            <a:off x="-857261" y="0"/>
            <a:ext cx="13701712" cy="6858000"/>
            <a:chOff x="0" y="0"/>
            <a:chExt cx="13701712" cy="6858000"/>
          </a:xfrm>
        </p:grpSpPr>
        <p:pic>
          <p:nvPicPr>
            <p:cNvPr id="17" name="Picture 16" descr="Shape&#10;&#10;Description automatically generated">
              <a:extLst>
                <a:ext uri="{FF2B5EF4-FFF2-40B4-BE49-F238E27FC236}">
                  <a16:creationId xmlns:a16="http://schemas.microsoft.com/office/drawing/2014/main" id="{5FBD5C70-CFCA-C446-987A-842C3E74EFD4}"/>
                </a:ext>
              </a:extLst>
            </p:cNvPr>
            <p:cNvPicPr>
              <a:picLocks noChangeAspect="1"/>
            </p:cNvPicPr>
            <p:nvPr userDrawn="1"/>
          </p:nvPicPr>
          <p:blipFill>
            <a:blip r:embed="rId2"/>
            <a:stretch>
              <a:fillRect/>
            </a:stretch>
          </p:blipFill>
          <p:spPr>
            <a:xfrm>
              <a:off x="0" y="0"/>
              <a:ext cx="6858000" cy="6858000"/>
            </a:xfrm>
            <a:prstGeom prst="rect">
              <a:avLst/>
            </a:prstGeom>
          </p:spPr>
        </p:pic>
        <p:pic>
          <p:nvPicPr>
            <p:cNvPr id="23" name="Picture 22" descr="Shape&#10;&#10;Description automatically generated">
              <a:extLst>
                <a:ext uri="{FF2B5EF4-FFF2-40B4-BE49-F238E27FC236}">
                  <a16:creationId xmlns:a16="http://schemas.microsoft.com/office/drawing/2014/main" id="{40DB465E-15D8-3341-9A3E-E25EED666C5F}"/>
                </a:ext>
              </a:extLst>
            </p:cNvPr>
            <p:cNvPicPr>
              <a:picLocks noChangeAspect="1"/>
            </p:cNvPicPr>
            <p:nvPr userDrawn="1"/>
          </p:nvPicPr>
          <p:blipFill>
            <a:blip r:embed="rId2"/>
            <a:stretch>
              <a:fillRect/>
            </a:stretch>
          </p:blipFill>
          <p:spPr>
            <a:xfrm>
              <a:off x="6843712" y="0"/>
              <a:ext cx="6858000" cy="6858000"/>
            </a:xfrm>
            <a:prstGeom prst="rect">
              <a:avLst/>
            </a:prstGeom>
          </p:spPr>
        </p:pic>
      </p:grpSp>
      <p:sp>
        <p:nvSpPr>
          <p:cNvPr id="15" name="Freeform 14">
            <a:extLst>
              <a:ext uri="{FF2B5EF4-FFF2-40B4-BE49-F238E27FC236}">
                <a16:creationId xmlns:a16="http://schemas.microsoft.com/office/drawing/2014/main" id="{455BFD4D-F938-7E4D-B222-2637F21CE21B}"/>
              </a:ext>
            </a:extLst>
          </p:cNvPr>
          <p:cNvSpPr/>
          <p:nvPr userDrawn="1"/>
        </p:nvSpPr>
        <p:spPr>
          <a:xfrm>
            <a:off x="-687921" y="-1151017"/>
            <a:ext cx="10389488" cy="9545761"/>
          </a:xfrm>
          <a:custGeom>
            <a:avLst/>
            <a:gdLst>
              <a:gd name="connsiteX0" fmla="*/ 2414588 w 9358313"/>
              <a:gd name="connsiteY0" fmla="*/ 7986713 h 8015288"/>
              <a:gd name="connsiteX1" fmla="*/ 7215188 w 9358313"/>
              <a:gd name="connsiteY1" fmla="*/ 4386263 h 8015288"/>
              <a:gd name="connsiteX2" fmla="*/ 9358313 w 9358313"/>
              <a:gd name="connsiteY2" fmla="*/ 0 h 8015288"/>
              <a:gd name="connsiteX3" fmla="*/ 142875 w 9358313"/>
              <a:gd name="connsiteY3" fmla="*/ 0 h 8015288"/>
              <a:gd name="connsiteX4" fmla="*/ 142875 w 9358313"/>
              <a:gd name="connsiteY4" fmla="*/ 8015288 h 8015288"/>
              <a:gd name="connsiteX5" fmla="*/ 0 w 9358313"/>
              <a:gd name="connsiteY5" fmla="*/ 8015288 h 8015288"/>
              <a:gd name="connsiteX6" fmla="*/ 2414588 w 9358313"/>
              <a:gd name="connsiteY6" fmla="*/ 7986713 h 8015288"/>
              <a:gd name="connsiteX0" fmla="*/ 2414588 w 9699227"/>
              <a:gd name="connsiteY0" fmla="*/ 8777753 h 8806328"/>
              <a:gd name="connsiteX1" fmla="*/ 7215188 w 9699227"/>
              <a:gd name="connsiteY1" fmla="*/ 5177303 h 8806328"/>
              <a:gd name="connsiteX2" fmla="*/ 9358313 w 9699227"/>
              <a:gd name="connsiteY2" fmla="*/ 791040 h 8806328"/>
              <a:gd name="connsiteX3" fmla="*/ 142875 w 9699227"/>
              <a:gd name="connsiteY3" fmla="*/ 791040 h 8806328"/>
              <a:gd name="connsiteX4" fmla="*/ 142875 w 9699227"/>
              <a:gd name="connsiteY4" fmla="*/ 8806328 h 8806328"/>
              <a:gd name="connsiteX5" fmla="*/ 0 w 9699227"/>
              <a:gd name="connsiteY5" fmla="*/ 8806328 h 8806328"/>
              <a:gd name="connsiteX6" fmla="*/ 2414588 w 9699227"/>
              <a:gd name="connsiteY6" fmla="*/ 8777753 h 8806328"/>
              <a:gd name="connsiteX0" fmla="*/ 2414588 w 9699227"/>
              <a:gd name="connsiteY0" fmla="*/ 8777753 h 8806328"/>
              <a:gd name="connsiteX1" fmla="*/ 7215188 w 9699227"/>
              <a:gd name="connsiteY1" fmla="*/ 5177303 h 8806328"/>
              <a:gd name="connsiteX2" fmla="*/ 9358313 w 9699227"/>
              <a:gd name="connsiteY2" fmla="*/ 791040 h 8806328"/>
              <a:gd name="connsiteX3" fmla="*/ 142875 w 9699227"/>
              <a:gd name="connsiteY3" fmla="*/ 791040 h 8806328"/>
              <a:gd name="connsiteX4" fmla="*/ 142875 w 9699227"/>
              <a:gd name="connsiteY4" fmla="*/ 8806328 h 8806328"/>
              <a:gd name="connsiteX5" fmla="*/ 0 w 9699227"/>
              <a:gd name="connsiteY5" fmla="*/ 8806328 h 8806328"/>
              <a:gd name="connsiteX6" fmla="*/ 2414588 w 9699227"/>
              <a:gd name="connsiteY6" fmla="*/ 8777753 h 8806328"/>
              <a:gd name="connsiteX0" fmla="*/ 2414588 w 9699227"/>
              <a:gd name="connsiteY0" fmla="*/ 8777753 h 9053077"/>
              <a:gd name="connsiteX1" fmla="*/ 7215188 w 9699227"/>
              <a:gd name="connsiteY1" fmla="*/ 5177303 h 9053077"/>
              <a:gd name="connsiteX2" fmla="*/ 9358313 w 9699227"/>
              <a:gd name="connsiteY2" fmla="*/ 791040 h 9053077"/>
              <a:gd name="connsiteX3" fmla="*/ 142875 w 9699227"/>
              <a:gd name="connsiteY3" fmla="*/ 791040 h 9053077"/>
              <a:gd name="connsiteX4" fmla="*/ 142875 w 9699227"/>
              <a:gd name="connsiteY4" fmla="*/ 8806328 h 9053077"/>
              <a:gd name="connsiteX5" fmla="*/ 0 w 9699227"/>
              <a:gd name="connsiteY5" fmla="*/ 8806328 h 9053077"/>
              <a:gd name="connsiteX6" fmla="*/ 2414588 w 9699227"/>
              <a:gd name="connsiteY6" fmla="*/ 8777753 h 9053077"/>
              <a:gd name="connsiteX0" fmla="*/ 2414588 w 9699227"/>
              <a:gd name="connsiteY0" fmla="*/ 9353884 h 9629208"/>
              <a:gd name="connsiteX1" fmla="*/ 7215188 w 9699227"/>
              <a:gd name="connsiteY1" fmla="*/ 5753434 h 9629208"/>
              <a:gd name="connsiteX2" fmla="*/ 9358313 w 9699227"/>
              <a:gd name="connsiteY2" fmla="*/ 1367171 h 9629208"/>
              <a:gd name="connsiteX3" fmla="*/ 142875 w 9699227"/>
              <a:gd name="connsiteY3" fmla="*/ 1367171 h 9629208"/>
              <a:gd name="connsiteX4" fmla="*/ 142875 w 9699227"/>
              <a:gd name="connsiteY4" fmla="*/ 9382459 h 9629208"/>
              <a:gd name="connsiteX5" fmla="*/ 0 w 9699227"/>
              <a:gd name="connsiteY5" fmla="*/ 9382459 h 9629208"/>
              <a:gd name="connsiteX6" fmla="*/ 2414588 w 9699227"/>
              <a:gd name="connsiteY6" fmla="*/ 9353884 h 9629208"/>
              <a:gd name="connsiteX0" fmla="*/ 2958053 w 10242692"/>
              <a:gd name="connsiteY0" fmla="*/ 8685105 h 8960429"/>
              <a:gd name="connsiteX1" fmla="*/ 7758653 w 10242692"/>
              <a:gd name="connsiteY1" fmla="*/ 5084655 h 8960429"/>
              <a:gd name="connsiteX2" fmla="*/ 9901778 w 10242692"/>
              <a:gd name="connsiteY2" fmla="*/ 698392 h 8960429"/>
              <a:gd name="connsiteX3" fmla="*/ 686340 w 10242692"/>
              <a:gd name="connsiteY3" fmla="*/ 698392 h 8960429"/>
              <a:gd name="connsiteX4" fmla="*/ 672052 w 10242692"/>
              <a:gd name="connsiteY4" fmla="*/ 7370655 h 8960429"/>
              <a:gd name="connsiteX5" fmla="*/ 543465 w 10242692"/>
              <a:gd name="connsiteY5" fmla="*/ 8713680 h 8960429"/>
              <a:gd name="connsiteX6" fmla="*/ 2958053 w 10242692"/>
              <a:gd name="connsiteY6" fmla="*/ 8685105 h 8960429"/>
              <a:gd name="connsiteX0" fmla="*/ 2949607 w 10234246"/>
              <a:gd name="connsiteY0" fmla="*/ 8685105 h 8960429"/>
              <a:gd name="connsiteX1" fmla="*/ 7750207 w 10234246"/>
              <a:gd name="connsiteY1" fmla="*/ 5084655 h 8960429"/>
              <a:gd name="connsiteX2" fmla="*/ 9893332 w 10234246"/>
              <a:gd name="connsiteY2" fmla="*/ 698392 h 8960429"/>
              <a:gd name="connsiteX3" fmla="*/ 677894 w 10234246"/>
              <a:gd name="connsiteY3" fmla="*/ 698392 h 8960429"/>
              <a:gd name="connsiteX4" fmla="*/ 663606 w 10234246"/>
              <a:gd name="connsiteY4" fmla="*/ 7370655 h 8960429"/>
              <a:gd name="connsiteX5" fmla="*/ 535019 w 10234246"/>
              <a:gd name="connsiteY5" fmla="*/ 8713680 h 8960429"/>
              <a:gd name="connsiteX6" fmla="*/ 2949607 w 10234246"/>
              <a:gd name="connsiteY6" fmla="*/ 8685105 h 8960429"/>
              <a:gd name="connsiteX0" fmla="*/ 2949607 w 10234246"/>
              <a:gd name="connsiteY0" fmla="*/ 8685105 h 9094970"/>
              <a:gd name="connsiteX1" fmla="*/ 7750207 w 10234246"/>
              <a:gd name="connsiteY1" fmla="*/ 5084655 h 9094970"/>
              <a:gd name="connsiteX2" fmla="*/ 9893332 w 10234246"/>
              <a:gd name="connsiteY2" fmla="*/ 698392 h 9094970"/>
              <a:gd name="connsiteX3" fmla="*/ 677894 w 10234246"/>
              <a:gd name="connsiteY3" fmla="*/ 698392 h 9094970"/>
              <a:gd name="connsiteX4" fmla="*/ 663606 w 10234246"/>
              <a:gd name="connsiteY4" fmla="*/ 7370655 h 9094970"/>
              <a:gd name="connsiteX5" fmla="*/ 535019 w 10234246"/>
              <a:gd name="connsiteY5" fmla="*/ 8713680 h 9094970"/>
              <a:gd name="connsiteX6" fmla="*/ 2949607 w 10234246"/>
              <a:gd name="connsiteY6" fmla="*/ 8685105 h 9094970"/>
              <a:gd name="connsiteX0" fmla="*/ 3063556 w 10348195"/>
              <a:gd name="connsiteY0" fmla="*/ 8686076 h 9019991"/>
              <a:gd name="connsiteX1" fmla="*/ 7864156 w 10348195"/>
              <a:gd name="connsiteY1" fmla="*/ 5085626 h 9019991"/>
              <a:gd name="connsiteX2" fmla="*/ 10007281 w 10348195"/>
              <a:gd name="connsiteY2" fmla="*/ 699363 h 9019991"/>
              <a:gd name="connsiteX3" fmla="*/ 791843 w 10348195"/>
              <a:gd name="connsiteY3" fmla="*/ 699363 h 9019991"/>
              <a:gd name="connsiteX4" fmla="*/ 463230 w 10348195"/>
              <a:gd name="connsiteY4" fmla="*/ 7385913 h 9019991"/>
              <a:gd name="connsiteX5" fmla="*/ 648968 w 10348195"/>
              <a:gd name="connsiteY5" fmla="*/ 8714651 h 9019991"/>
              <a:gd name="connsiteX6" fmla="*/ 3063556 w 10348195"/>
              <a:gd name="connsiteY6" fmla="*/ 8686076 h 9019991"/>
              <a:gd name="connsiteX0" fmla="*/ 3088468 w 10373107"/>
              <a:gd name="connsiteY0" fmla="*/ 8686076 h 9019991"/>
              <a:gd name="connsiteX1" fmla="*/ 7889068 w 10373107"/>
              <a:gd name="connsiteY1" fmla="*/ 5085626 h 9019991"/>
              <a:gd name="connsiteX2" fmla="*/ 10032193 w 10373107"/>
              <a:gd name="connsiteY2" fmla="*/ 699363 h 9019991"/>
              <a:gd name="connsiteX3" fmla="*/ 816755 w 10373107"/>
              <a:gd name="connsiteY3" fmla="*/ 699363 h 9019991"/>
              <a:gd name="connsiteX4" fmla="*/ 488142 w 10373107"/>
              <a:gd name="connsiteY4" fmla="*/ 7385913 h 9019991"/>
              <a:gd name="connsiteX5" fmla="*/ 673880 w 10373107"/>
              <a:gd name="connsiteY5" fmla="*/ 8714651 h 9019991"/>
              <a:gd name="connsiteX6" fmla="*/ 3088468 w 10373107"/>
              <a:gd name="connsiteY6" fmla="*/ 8686076 h 9019991"/>
              <a:gd name="connsiteX0" fmla="*/ 3104849 w 10389488"/>
              <a:gd name="connsiteY0" fmla="*/ 8777753 h 9545761"/>
              <a:gd name="connsiteX1" fmla="*/ 7905449 w 10389488"/>
              <a:gd name="connsiteY1" fmla="*/ 5177303 h 9545761"/>
              <a:gd name="connsiteX2" fmla="*/ 10048574 w 10389488"/>
              <a:gd name="connsiteY2" fmla="*/ 791040 h 9545761"/>
              <a:gd name="connsiteX3" fmla="*/ 833136 w 10389488"/>
              <a:gd name="connsiteY3" fmla="*/ 791040 h 9545761"/>
              <a:gd name="connsiteX4" fmla="*/ 690261 w 10389488"/>
              <a:gd name="connsiteY4" fmla="*/ 8806328 h 9545761"/>
              <a:gd name="connsiteX5" fmla="*/ 3104849 w 10389488"/>
              <a:gd name="connsiteY5" fmla="*/ 8777753 h 954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389488" h="9545761">
                <a:moveTo>
                  <a:pt x="3104849" y="8777753"/>
                </a:moveTo>
                <a:cubicBezTo>
                  <a:pt x="4307380" y="8172915"/>
                  <a:pt x="6748162" y="6508422"/>
                  <a:pt x="7905449" y="5177303"/>
                </a:cubicBezTo>
                <a:cubicBezTo>
                  <a:pt x="9062736" y="3846184"/>
                  <a:pt x="11227293" y="1522084"/>
                  <a:pt x="10048574" y="791040"/>
                </a:cubicBezTo>
                <a:cubicBezTo>
                  <a:pt x="8869855" y="59996"/>
                  <a:pt x="2392855" y="-544841"/>
                  <a:pt x="833136" y="791040"/>
                </a:cubicBezTo>
                <a:cubicBezTo>
                  <a:pt x="-726583" y="2126921"/>
                  <a:pt x="311642" y="7475209"/>
                  <a:pt x="690261" y="8806328"/>
                </a:cubicBezTo>
                <a:cubicBezTo>
                  <a:pt x="1068880" y="10137447"/>
                  <a:pt x="1902318" y="9382591"/>
                  <a:pt x="3104849" y="8777753"/>
                </a:cubicBezTo>
                <a:close/>
              </a:path>
            </a:pathLst>
          </a:custGeom>
          <a:solidFill>
            <a:srgbClr val="152E5F">
              <a:alpha val="7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Placeholder 19">
            <a:extLst>
              <a:ext uri="{FF2B5EF4-FFF2-40B4-BE49-F238E27FC236}">
                <a16:creationId xmlns:a16="http://schemas.microsoft.com/office/drawing/2014/main" id="{4366BBEF-588C-DA4D-8914-683B63750579}"/>
              </a:ext>
            </a:extLst>
          </p:cNvPr>
          <p:cNvSpPr>
            <a:spLocks noGrp="1"/>
          </p:cNvSpPr>
          <p:nvPr>
            <p:ph type="body" sz="quarter" idx="12" hasCustomPrompt="1"/>
          </p:nvPr>
        </p:nvSpPr>
        <p:spPr>
          <a:xfrm>
            <a:off x="8729667" y="5145531"/>
            <a:ext cx="3171821" cy="790819"/>
          </a:xfrm>
          <a:prstGeom prst="rect">
            <a:avLst/>
          </a:prstGeom>
        </p:spPr>
        <p:txBody>
          <a:bodyPr anchor="b">
            <a:normAutofit/>
          </a:bodyPr>
          <a:lstStyle>
            <a:lvl1pPr marL="0" indent="0" algn="l">
              <a:buNone/>
              <a:defRPr sz="1800">
                <a:solidFill>
                  <a:srgbClr val="D8ECFA"/>
                </a:solidFill>
                <a:latin typeface="Calibri" panose="020F0502020204030204" pitchFamily="34" charset="0"/>
                <a:cs typeface="Calibri" panose="020F0502020204030204" pitchFamily="34" charset="0"/>
              </a:defRPr>
            </a:lvl1pPr>
          </a:lstStyle>
          <a:p>
            <a:pPr lvl="0"/>
            <a:r>
              <a:rPr lang="en-US"/>
              <a:t>Author 1</a:t>
            </a:r>
            <a:br>
              <a:rPr lang="en-US"/>
            </a:br>
            <a:r>
              <a:rPr lang="en-US"/>
              <a:t>Author 2</a:t>
            </a:r>
            <a:br>
              <a:rPr lang="en-US"/>
            </a:br>
            <a:r>
              <a:rPr lang="en-US"/>
              <a:t>Author 3</a:t>
            </a:r>
          </a:p>
        </p:txBody>
      </p:sp>
      <p:sp>
        <p:nvSpPr>
          <p:cNvPr id="38" name="Text Placeholder 37">
            <a:extLst>
              <a:ext uri="{FF2B5EF4-FFF2-40B4-BE49-F238E27FC236}">
                <a16:creationId xmlns:a16="http://schemas.microsoft.com/office/drawing/2014/main" id="{3C187562-E5BC-1246-B163-0B5232CE82D1}"/>
              </a:ext>
            </a:extLst>
          </p:cNvPr>
          <p:cNvSpPr>
            <a:spLocks noGrp="1"/>
          </p:cNvSpPr>
          <p:nvPr>
            <p:ph type="body" sz="quarter" idx="29" hasCustomPrompt="1"/>
          </p:nvPr>
        </p:nvSpPr>
        <p:spPr>
          <a:xfrm>
            <a:off x="365964" y="2183026"/>
            <a:ext cx="9648543" cy="1798843"/>
          </a:xfrm>
          <a:prstGeom prst="rect">
            <a:avLst/>
          </a:prstGeom>
        </p:spPr>
        <p:txBody>
          <a:bodyPr anchor="ctr">
            <a:normAutofit/>
          </a:bodyPr>
          <a:lstStyle>
            <a:lvl1pPr marL="0" indent="0" algn="l">
              <a:buNone/>
              <a:defRPr sz="6000" b="1" i="0">
                <a:solidFill>
                  <a:schemeClr val="bg1"/>
                </a:solidFill>
                <a:latin typeface="Calibri" panose="020F0502020204030204" pitchFamily="34" charset="0"/>
                <a:cs typeface="Calibri" panose="020F0502020204030204" pitchFamily="34" charset="0"/>
              </a:defRPr>
            </a:lvl1pPr>
          </a:lstStyle>
          <a:p>
            <a:pPr lvl="0"/>
            <a:r>
              <a:rPr lang="en-US"/>
              <a:t>Add Presentation Title</a:t>
            </a:r>
          </a:p>
        </p:txBody>
      </p:sp>
      <p:sp>
        <p:nvSpPr>
          <p:cNvPr id="22" name="Text Placeholder 8">
            <a:extLst>
              <a:ext uri="{FF2B5EF4-FFF2-40B4-BE49-F238E27FC236}">
                <a16:creationId xmlns:a16="http://schemas.microsoft.com/office/drawing/2014/main" id="{ABE62E6D-2719-1742-AA39-38AB2DF720CE}"/>
              </a:ext>
            </a:extLst>
          </p:cNvPr>
          <p:cNvSpPr>
            <a:spLocks noGrp="1"/>
          </p:cNvSpPr>
          <p:nvPr>
            <p:ph type="body" sz="quarter" idx="32" hasCustomPrompt="1"/>
          </p:nvPr>
        </p:nvSpPr>
        <p:spPr>
          <a:xfrm>
            <a:off x="8729667" y="6186142"/>
            <a:ext cx="3171821" cy="396260"/>
          </a:xfrm>
          <a:prstGeom prst="rect">
            <a:avLst/>
          </a:prstGeom>
        </p:spPr>
        <p:txBody>
          <a:bodyPr anchor="b"/>
          <a:lstStyle>
            <a:lvl1pPr marL="0" indent="0" algn="l">
              <a:buNone/>
              <a:defRPr sz="1800">
                <a:solidFill>
                  <a:srgbClr val="D8ECFA"/>
                </a:solidFill>
                <a:latin typeface="Calibri" panose="020F0502020204030204" pitchFamily="34" charset="0"/>
                <a:cs typeface="Calibri" panose="020F0502020204030204" pitchFamily="34" charset="0"/>
              </a:defRPr>
            </a:lvl1pPr>
          </a:lstStyle>
          <a:p>
            <a:pPr lvl="0"/>
            <a:r>
              <a:rPr lang="en-US"/>
              <a:t>Date</a:t>
            </a:r>
          </a:p>
        </p:txBody>
      </p:sp>
      <p:pic>
        <p:nvPicPr>
          <p:cNvPr id="3" name="Picture 2">
            <a:extLst>
              <a:ext uri="{FF2B5EF4-FFF2-40B4-BE49-F238E27FC236}">
                <a16:creationId xmlns:a16="http://schemas.microsoft.com/office/drawing/2014/main" id="{BF9E8F6B-54D6-0141-B659-F66A4ECE577C}"/>
              </a:ext>
            </a:extLst>
          </p:cNvPr>
          <p:cNvPicPr>
            <a:picLocks noChangeAspect="1"/>
          </p:cNvPicPr>
          <p:nvPr userDrawn="1"/>
        </p:nvPicPr>
        <p:blipFill>
          <a:blip r:embed="rId3"/>
          <a:stretch>
            <a:fillRect/>
          </a:stretch>
        </p:blipFill>
        <p:spPr>
          <a:xfrm>
            <a:off x="537414" y="623954"/>
            <a:ext cx="1951742" cy="790819"/>
          </a:xfrm>
          <a:prstGeom prst="rect">
            <a:avLst/>
          </a:prstGeom>
        </p:spPr>
      </p:pic>
    </p:spTree>
    <p:extLst>
      <p:ext uri="{BB962C8B-B14F-4D97-AF65-F5344CB8AC3E}">
        <p14:creationId xmlns:p14="http://schemas.microsoft.com/office/powerpoint/2010/main" val="32176956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Gray Section No Backgroun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A3EA6-27D7-1448-B35D-5B1E9B2806B7}"/>
              </a:ext>
            </a:extLst>
          </p:cNvPr>
          <p:cNvSpPr>
            <a:spLocks noGrp="1"/>
          </p:cNvSpPr>
          <p:nvPr>
            <p:ph type="title" hasCustomPrompt="1"/>
          </p:nvPr>
        </p:nvSpPr>
        <p:spPr>
          <a:xfrm>
            <a:off x="182880" y="109728"/>
            <a:ext cx="11674132" cy="396259"/>
          </a:xfrm>
          <a:prstGeom prst="rect">
            <a:avLst/>
          </a:prstGeom>
        </p:spPr>
        <p:txBody>
          <a:bodyPr anchor="ctr"/>
          <a:lstStyle>
            <a:lvl1pPr>
              <a:defRPr sz="3600" b="0">
                <a:latin typeface="Calibri" panose="020F0502020204030204" pitchFamily="34" charset="0"/>
                <a:cs typeface="Calibri" panose="020F0502020204030204" pitchFamily="34" charset="0"/>
              </a:defRPr>
            </a:lvl1pPr>
          </a:lstStyle>
          <a:p>
            <a:r>
              <a:rPr lang="en-US"/>
              <a:t>Slide Title</a:t>
            </a:r>
          </a:p>
        </p:txBody>
      </p:sp>
      <p:sp>
        <p:nvSpPr>
          <p:cNvPr id="5" name="Slide Number Placeholder 5">
            <a:extLst>
              <a:ext uri="{FF2B5EF4-FFF2-40B4-BE49-F238E27FC236}">
                <a16:creationId xmlns:a16="http://schemas.microsoft.com/office/drawing/2014/main" id="{5BBC67EB-4853-E74B-A40B-45E2163E39B5}"/>
              </a:ext>
            </a:extLst>
          </p:cNvPr>
          <p:cNvSpPr>
            <a:spLocks noGrp="1"/>
          </p:cNvSpPr>
          <p:nvPr>
            <p:ph type="sldNum" sz="quarter" idx="4"/>
          </p:nvPr>
        </p:nvSpPr>
        <p:spPr>
          <a:xfrm>
            <a:off x="11243086" y="6501384"/>
            <a:ext cx="791794" cy="219044"/>
          </a:xfrm>
          <a:prstGeom prst="rect">
            <a:avLst/>
          </a:prstGeom>
        </p:spPr>
        <p:txBody>
          <a:bodyPr/>
          <a:lstStyle>
            <a:lvl1pPr algn="r">
              <a:defRPr sz="1400" b="0" i="0">
                <a:solidFill>
                  <a:srgbClr val="152E5F"/>
                </a:solidFill>
                <a:latin typeface="Calibri" panose="020F0502020204030204" pitchFamily="34" charset="0"/>
                <a:cs typeface="Calibri" panose="020F0502020204030204" pitchFamily="34" charset="0"/>
              </a:defRPr>
            </a:lvl1pPr>
          </a:lstStyle>
          <a:p>
            <a:fld id="{EEFCBEDE-FC15-8446-A541-D093145E132D}" type="slidenum">
              <a:rPr lang="en-US" smtClean="0"/>
              <a:pPr/>
              <a:t>‹#›</a:t>
            </a:fld>
            <a:endParaRPr lang="en-US">
              <a:solidFill>
                <a:srgbClr val="152E5F"/>
              </a:solidFill>
            </a:endParaRPr>
          </a:p>
        </p:txBody>
      </p:sp>
      <p:pic>
        <p:nvPicPr>
          <p:cNvPr id="4" name="Picture 3">
            <a:extLst>
              <a:ext uri="{FF2B5EF4-FFF2-40B4-BE49-F238E27FC236}">
                <a16:creationId xmlns:a16="http://schemas.microsoft.com/office/drawing/2014/main" id="{F5E6BA21-9B63-654B-8171-F8B2E9CB04E7}"/>
              </a:ext>
            </a:extLst>
          </p:cNvPr>
          <p:cNvPicPr>
            <a:picLocks noChangeAspect="1"/>
          </p:cNvPicPr>
          <p:nvPr userDrawn="1"/>
        </p:nvPicPr>
        <p:blipFill>
          <a:blip r:embed="rId2"/>
          <a:srcRect/>
          <a:stretch/>
        </p:blipFill>
        <p:spPr>
          <a:xfrm>
            <a:off x="179552" y="6590443"/>
            <a:ext cx="2266724" cy="91439"/>
          </a:xfrm>
          <a:prstGeom prst="rect">
            <a:avLst/>
          </a:prstGeom>
        </p:spPr>
      </p:pic>
      <p:sp>
        <p:nvSpPr>
          <p:cNvPr id="7" name="Rounded Rectangle 6">
            <a:extLst>
              <a:ext uri="{FF2B5EF4-FFF2-40B4-BE49-F238E27FC236}">
                <a16:creationId xmlns:a16="http://schemas.microsoft.com/office/drawing/2014/main" id="{3A70DD5F-7D33-A843-B55A-4A1E2A75B43D}"/>
              </a:ext>
            </a:extLst>
          </p:cNvPr>
          <p:cNvSpPr/>
          <p:nvPr userDrawn="1"/>
        </p:nvSpPr>
        <p:spPr>
          <a:xfrm>
            <a:off x="-46546" y="64969"/>
            <a:ext cx="137160" cy="457200"/>
          </a:xfrm>
          <a:prstGeom prst="roundRect">
            <a:avLst/>
          </a:prstGeom>
          <a:solidFill>
            <a:srgbClr val="B1C7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9805395"/>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Blank w/Backgroun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5E6BA21-9B63-654B-8171-F8B2E9CB04E7}"/>
              </a:ext>
            </a:extLst>
          </p:cNvPr>
          <p:cNvPicPr>
            <a:picLocks noChangeAspect="1"/>
          </p:cNvPicPr>
          <p:nvPr userDrawn="1"/>
        </p:nvPicPr>
        <p:blipFill>
          <a:blip r:embed="rId2"/>
          <a:srcRect/>
          <a:stretch/>
        </p:blipFill>
        <p:spPr>
          <a:xfrm>
            <a:off x="179552" y="6590443"/>
            <a:ext cx="2266724" cy="91439"/>
          </a:xfrm>
          <a:prstGeom prst="rect">
            <a:avLst/>
          </a:prstGeom>
        </p:spPr>
      </p:pic>
      <p:sp>
        <p:nvSpPr>
          <p:cNvPr id="5" name="Slide Number Placeholder 5">
            <a:extLst>
              <a:ext uri="{FF2B5EF4-FFF2-40B4-BE49-F238E27FC236}">
                <a16:creationId xmlns:a16="http://schemas.microsoft.com/office/drawing/2014/main" id="{5BBC67EB-4853-E74B-A40B-45E2163E39B5}"/>
              </a:ext>
            </a:extLst>
          </p:cNvPr>
          <p:cNvSpPr>
            <a:spLocks noGrp="1"/>
          </p:cNvSpPr>
          <p:nvPr>
            <p:ph type="sldNum" sz="quarter" idx="4"/>
          </p:nvPr>
        </p:nvSpPr>
        <p:spPr>
          <a:xfrm>
            <a:off x="11243086" y="6501384"/>
            <a:ext cx="791794" cy="219044"/>
          </a:xfrm>
          <a:prstGeom prst="rect">
            <a:avLst/>
          </a:prstGeom>
        </p:spPr>
        <p:txBody>
          <a:bodyPr/>
          <a:lstStyle>
            <a:lvl1pPr algn="r">
              <a:defRPr sz="1400" b="0" i="0">
                <a:solidFill>
                  <a:srgbClr val="152E5F"/>
                </a:solidFill>
                <a:latin typeface="Calibri" panose="020F0502020204030204" pitchFamily="34" charset="0"/>
                <a:cs typeface="Calibri" panose="020F0502020204030204" pitchFamily="34" charset="0"/>
              </a:defRPr>
            </a:lvl1pPr>
          </a:lstStyle>
          <a:p>
            <a:fld id="{EEFCBEDE-FC15-8446-A541-D093145E132D}" type="slidenum">
              <a:rPr lang="en-US" smtClean="0"/>
              <a:pPr/>
              <a:t>‹#›</a:t>
            </a:fld>
            <a:endParaRPr lang="en-US">
              <a:solidFill>
                <a:srgbClr val="152E5F"/>
              </a:solidFill>
            </a:endParaRPr>
          </a:p>
        </p:txBody>
      </p:sp>
      <p:sp>
        <p:nvSpPr>
          <p:cNvPr id="7" name="Freeform 6">
            <a:extLst>
              <a:ext uri="{FF2B5EF4-FFF2-40B4-BE49-F238E27FC236}">
                <a16:creationId xmlns:a16="http://schemas.microsoft.com/office/drawing/2014/main" id="{9E14CC0E-51AD-ED49-B736-E3A394171985}"/>
              </a:ext>
            </a:extLst>
          </p:cNvPr>
          <p:cNvSpPr/>
          <p:nvPr userDrawn="1"/>
        </p:nvSpPr>
        <p:spPr>
          <a:xfrm flipH="1" flipV="1">
            <a:off x="2538542" y="-1641211"/>
            <a:ext cx="10389488" cy="9545761"/>
          </a:xfrm>
          <a:custGeom>
            <a:avLst/>
            <a:gdLst>
              <a:gd name="connsiteX0" fmla="*/ 2414588 w 9358313"/>
              <a:gd name="connsiteY0" fmla="*/ 7986713 h 8015288"/>
              <a:gd name="connsiteX1" fmla="*/ 7215188 w 9358313"/>
              <a:gd name="connsiteY1" fmla="*/ 4386263 h 8015288"/>
              <a:gd name="connsiteX2" fmla="*/ 9358313 w 9358313"/>
              <a:gd name="connsiteY2" fmla="*/ 0 h 8015288"/>
              <a:gd name="connsiteX3" fmla="*/ 142875 w 9358313"/>
              <a:gd name="connsiteY3" fmla="*/ 0 h 8015288"/>
              <a:gd name="connsiteX4" fmla="*/ 142875 w 9358313"/>
              <a:gd name="connsiteY4" fmla="*/ 8015288 h 8015288"/>
              <a:gd name="connsiteX5" fmla="*/ 0 w 9358313"/>
              <a:gd name="connsiteY5" fmla="*/ 8015288 h 8015288"/>
              <a:gd name="connsiteX6" fmla="*/ 2414588 w 9358313"/>
              <a:gd name="connsiteY6" fmla="*/ 7986713 h 8015288"/>
              <a:gd name="connsiteX0" fmla="*/ 2414588 w 9699227"/>
              <a:gd name="connsiteY0" fmla="*/ 8777753 h 8806328"/>
              <a:gd name="connsiteX1" fmla="*/ 7215188 w 9699227"/>
              <a:gd name="connsiteY1" fmla="*/ 5177303 h 8806328"/>
              <a:gd name="connsiteX2" fmla="*/ 9358313 w 9699227"/>
              <a:gd name="connsiteY2" fmla="*/ 791040 h 8806328"/>
              <a:gd name="connsiteX3" fmla="*/ 142875 w 9699227"/>
              <a:gd name="connsiteY3" fmla="*/ 791040 h 8806328"/>
              <a:gd name="connsiteX4" fmla="*/ 142875 w 9699227"/>
              <a:gd name="connsiteY4" fmla="*/ 8806328 h 8806328"/>
              <a:gd name="connsiteX5" fmla="*/ 0 w 9699227"/>
              <a:gd name="connsiteY5" fmla="*/ 8806328 h 8806328"/>
              <a:gd name="connsiteX6" fmla="*/ 2414588 w 9699227"/>
              <a:gd name="connsiteY6" fmla="*/ 8777753 h 8806328"/>
              <a:gd name="connsiteX0" fmla="*/ 2414588 w 9699227"/>
              <a:gd name="connsiteY0" fmla="*/ 8777753 h 8806328"/>
              <a:gd name="connsiteX1" fmla="*/ 7215188 w 9699227"/>
              <a:gd name="connsiteY1" fmla="*/ 5177303 h 8806328"/>
              <a:gd name="connsiteX2" fmla="*/ 9358313 w 9699227"/>
              <a:gd name="connsiteY2" fmla="*/ 791040 h 8806328"/>
              <a:gd name="connsiteX3" fmla="*/ 142875 w 9699227"/>
              <a:gd name="connsiteY3" fmla="*/ 791040 h 8806328"/>
              <a:gd name="connsiteX4" fmla="*/ 142875 w 9699227"/>
              <a:gd name="connsiteY4" fmla="*/ 8806328 h 8806328"/>
              <a:gd name="connsiteX5" fmla="*/ 0 w 9699227"/>
              <a:gd name="connsiteY5" fmla="*/ 8806328 h 8806328"/>
              <a:gd name="connsiteX6" fmla="*/ 2414588 w 9699227"/>
              <a:gd name="connsiteY6" fmla="*/ 8777753 h 8806328"/>
              <a:gd name="connsiteX0" fmla="*/ 2414588 w 9699227"/>
              <a:gd name="connsiteY0" fmla="*/ 8777753 h 9053077"/>
              <a:gd name="connsiteX1" fmla="*/ 7215188 w 9699227"/>
              <a:gd name="connsiteY1" fmla="*/ 5177303 h 9053077"/>
              <a:gd name="connsiteX2" fmla="*/ 9358313 w 9699227"/>
              <a:gd name="connsiteY2" fmla="*/ 791040 h 9053077"/>
              <a:gd name="connsiteX3" fmla="*/ 142875 w 9699227"/>
              <a:gd name="connsiteY3" fmla="*/ 791040 h 9053077"/>
              <a:gd name="connsiteX4" fmla="*/ 142875 w 9699227"/>
              <a:gd name="connsiteY4" fmla="*/ 8806328 h 9053077"/>
              <a:gd name="connsiteX5" fmla="*/ 0 w 9699227"/>
              <a:gd name="connsiteY5" fmla="*/ 8806328 h 9053077"/>
              <a:gd name="connsiteX6" fmla="*/ 2414588 w 9699227"/>
              <a:gd name="connsiteY6" fmla="*/ 8777753 h 9053077"/>
              <a:gd name="connsiteX0" fmla="*/ 2414588 w 9699227"/>
              <a:gd name="connsiteY0" fmla="*/ 9353884 h 9629208"/>
              <a:gd name="connsiteX1" fmla="*/ 7215188 w 9699227"/>
              <a:gd name="connsiteY1" fmla="*/ 5753434 h 9629208"/>
              <a:gd name="connsiteX2" fmla="*/ 9358313 w 9699227"/>
              <a:gd name="connsiteY2" fmla="*/ 1367171 h 9629208"/>
              <a:gd name="connsiteX3" fmla="*/ 142875 w 9699227"/>
              <a:gd name="connsiteY3" fmla="*/ 1367171 h 9629208"/>
              <a:gd name="connsiteX4" fmla="*/ 142875 w 9699227"/>
              <a:gd name="connsiteY4" fmla="*/ 9382459 h 9629208"/>
              <a:gd name="connsiteX5" fmla="*/ 0 w 9699227"/>
              <a:gd name="connsiteY5" fmla="*/ 9382459 h 9629208"/>
              <a:gd name="connsiteX6" fmla="*/ 2414588 w 9699227"/>
              <a:gd name="connsiteY6" fmla="*/ 9353884 h 9629208"/>
              <a:gd name="connsiteX0" fmla="*/ 2958053 w 10242692"/>
              <a:gd name="connsiteY0" fmla="*/ 8685105 h 8960429"/>
              <a:gd name="connsiteX1" fmla="*/ 7758653 w 10242692"/>
              <a:gd name="connsiteY1" fmla="*/ 5084655 h 8960429"/>
              <a:gd name="connsiteX2" fmla="*/ 9901778 w 10242692"/>
              <a:gd name="connsiteY2" fmla="*/ 698392 h 8960429"/>
              <a:gd name="connsiteX3" fmla="*/ 686340 w 10242692"/>
              <a:gd name="connsiteY3" fmla="*/ 698392 h 8960429"/>
              <a:gd name="connsiteX4" fmla="*/ 672052 w 10242692"/>
              <a:gd name="connsiteY4" fmla="*/ 7370655 h 8960429"/>
              <a:gd name="connsiteX5" fmla="*/ 543465 w 10242692"/>
              <a:gd name="connsiteY5" fmla="*/ 8713680 h 8960429"/>
              <a:gd name="connsiteX6" fmla="*/ 2958053 w 10242692"/>
              <a:gd name="connsiteY6" fmla="*/ 8685105 h 8960429"/>
              <a:gd name="connsiteX0" fmla="*/ 2949607 w 10234246"/>
              <a:gd name="connsiteY0" fmla="*/ 8685105 h 8960429"/>
              <a:gd name="connsiteX1" fmla="*/ 7750207 w 10234246"/>
              <a:gd name="connsiteY1" fmla="*/ 5084655 h 8960429"/>
              <a:gd name="connsiteX2" fmla="*/ 9893332 w 10234246"/>
              <a:gd name="connsiteY2" fmla="*/ 698392 h 8960429"/>
              <a:gd name="connsiteX3" fmla="*/ 677894 w 10234246"/>
              <a:gd name="connsiteY3" fmla="*/ 698392 h 8960429"/>
              <a:gd name="connsiteX4" fmla="*/ 663606 w 10234246"/>
              <a:gd name="connsiteY4" fmla="*/ 7370655 h 8960429"/>
              <a:gd name="connsiteX5" fmla="*/ 535019 w 10234246"/>
              <a:gd name="connsiteY5" fmla="*/ 8713680 h 8960429"/>
              <a:gd name="connsiteX6" fmla="*/ 2949607 w 10234246"/>
              <a:gd name="connsiteY6" fmla="*/ 8685105 h 8960429"/>
              <a:gd name="connsiteX0" fmla="*/ 2949607 w 10234246"/>
              <a:gd name="connsiteY0" fmla="*/ 8685105 h 9094970"/>
              <a:gd name="connsiteX1" fmla="*/ 7750207 w 10234246"/>
              <a:gd name="connsiteY1" fmla="*/ 5084655 h 9094970"/>
              <a:gd name="connsiteX2" fmla="*/ 9893332 w 10234246"/>
              <a:gd name="connsiteY2" fmla="*/ 698392 h 9094970"/>
              <a:gd name="connsiteX3" fmla="*/ 677894 w 10234246"/>
              <a:gd name="connsiteY3" fmla="*/ 698392 h 9094970"/>
              <a:gd name="connsiteX4" fmla="*/ 663606 w 10234246"/>
              <a:gd name="connsiteY4" fmla="*/ 7370655 h 9094970"/>
              <a:gd name="connsiteX5" fmla="*/ 535019 w 10234246"/>
              <a:gd name="connsiteY5" fmla="*/ 8713680 h 9094970"/>
              <a:gd name="connsiteX6" fmla="*/ 2949607 w 10234246"/>
              <a:gd name="connsiteY6" fmla="*/ 8685105 h 9094970"/>
              <a:gd name="connsiteX0" fmla="*/ 3063556 w 10348195"/>
              <a:gd name="connsiteY0" fmla="*/ 8686076 h 9019991"/>
              <a:gd name="connsiteX1" fmla="*/ 7864156 w 10348195"/>
              <a:gd name="connsiteY1" fmla="*/ 5085626 h 9019991"/>
              <a:gd name="connsiteX2" fmla="*/ 10007281 w 10348195"/>
              <a:gd name="connsiteY2" fmla="*/ 699363 h 9019991"/>
              <a:gd name="connsiteX3" fmla="*/ 791843 w 10348195"/>
              <a:gd name="connsiteY3" fmla="*/ 699363 h 9019991"/>
              <a:gd name="connsiteX4" fmla="*/ 463230 w 10348195"/>
              <a:gd name="connsiteY4" fmla="*/ 7385913 h 9019991"/>
              <a:gd name="connsiteX5" fmla="*/ 648968 w 10348195"/>
              <a:gd name="connsiteY5" fmla="*/ 8714651 h 9019991"/>
              <a:gd name="connsiteX6" fmla="*/ 3063556 w 10348195"/>
              <a:gd name="connsiteY6" fmla="*/ 8686076 h 9019991"/>
              <a:gd name="connsiteX0" fmla="*/ 3088468 w 10373107"/>
              <a:gd name="connsiteY0" fmla="*/ 8686076 h 9019991"/>
              <a:gd name="connsiteX1" fmla="*/ 7889068 w 10373107"/>
              <a:gd name="connsiteY1" fmla="*/ 5085626 h 9019991"/>
              <a:gd name="connsiteX2" fmla="*/ 10032193 w 10373107"/>
              <a:gd name="connsiteY2" fmla="*/ 699363 h 9019991"/>
              <a:gd name="connsiteX3" fmla="*/ 816755 w 10373107"/>
              <a:gd name="connsiteY3" fmla="*/ 699363 h 9019991"/>
              <a:gd name="connsiteX4" fmla="*/ 488142 w 10373107"/>
              <a:gd name="connsiteY4" fmla="*/ 7385913 h 9019991"/>
              <a:gd name="connsiteX5" fmla="*/ 673880 w 10373107"/>
              <a:gd name="connsiteY5" fmla="*/ 8714651 h 9019991"/>
              <a:gd name="connsiteX6" fmla="*/ 3088468 w 10373107"/>
              <a:gd name="connsiteY6" fmla="*/ 8686076 h 9019991"/>
              <a:gd name="connsiteX0" fmla="*/ 3104849 w 10389488"/>
              <a:gd name="connsiteY0" fmla="*/ 8777753 h 9545761"/>
              <a:gd name="connsiteX1" fmla="*/ 7905449 w 10389488"/>
              <a:gd name="connsiteY1" fmla="*/ 5177303 h 9545761"/>
              <a:gd name="connsiteX2" fmla="*/ 10048574 w 10389488"/>
              <a:gd name="connsiteY2" fmla="*/ 791040 h 9545761"/>
              <a:gd name="connsiteX3" fmla="*/ 833136 w 10389488"/>
              <a:gd name="connsiteY3" fmla="*/ 791040 h 9545761"/>
              <a:gd name="connsiteX4" fmla="*/ 690261 w 10389488"/>
              <a:gd name="connsiteY4" fmla="*/ 8806328 h 9545761"/>
              <a:gd name="connsiteX5" fmla="*/ 3104849 w 10389488"/>
              <a:gd name="connsiteY5" fmla="*/ 8777753 h 954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389488" h="9545761">
                <a:moveTo>
                  <a:pt x="3104849" y="8777753"/>
                </a:moveTo>
                <a:cubicBezTo>
                  <a:pt x="4307380" y="8172915"/>
                  <a:pt x="6748162" y="6508422"/>
                  <a:pt x="7905449" y="5177303"/>
                </a:cubicBezTo>
                <a:cubicBezTo>
                  <a:pt x="9062736" y="3846184"/>
                  <a:pt x="11227293" y="1522084"/>
                  <a:pt x="10048574" y="791040"/>
                </a:cubicBezTo>
                <a:cubicBezTo>
                  <a:pt x="8869855" y="59996"/>
                  <a:pt x="2392855" y="-544841"/>
                  <a:pt x="833136" y="791040"/>
                </a:cubicBezTo>
                <a:cubicBezTo>
                  <a:pt x="-726583" y="2126921"/>
                  <a:pt x="311642" y="7475209"/>
                  <a:pt x="690261" y="8806328"/>
                </a:cubicBezTo>
                <a:cubicBezTo>
                  <a:pt x="1068880" y="10137447"/>
                  <a:pt x="1902318" y="9382591"/>
                  <a:pt x="3104849" y="8777753"/>
                </a:cubicBezTo>
                <a:close/>
              </a:path>
            </a:pathLst>
          </a:custGeom>
          <a:solidFill>
            <a:srgbClr val="B1C7D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3705525"/>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Blank No Background">
    <p:bg>
      <p:bgRef idx="1001">
        <a:schemeClr val="bg1"/>
      </p:bgRef>
    </p:bg>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5BBC67EB-4853-E74B-A40B-45E2163E39B5}"/>
              </a:ext>
            </a:extLst>
          </p:cNvPr>
          <p:cNvSpPr>
            <a:spLocks noGrp="1"/>
          </p:cNvSpPr>
          <p:nvPr>
            <p:ph type="sldNum" sz="quarter" idx="4"/>
          </p:nvPr>
        </p:nvSpPr>
        <p:spPr>
          <a:xfrm>
            <a:off x="11243086" y="6501384"/>
            <a:ext cx="791794" cy="219044"/>
          </a:xfrm>
          <a:prstGeom prst="rect">
            <a:avLst/>
          </a:prstGeom>
        </p:spPr>
        <p:txBody>
          <a:bodyPr/>
          <a:lstStyle>
            <a:lvl1pPr algn="r">
              <a:defRPr sz="1400" b="0" i="0">
                <a:solidFill>
                  <a:srgbClr val="152E5F"/>
                </a:solidFill>
                <a:latin typeface="Calibri" panose="020F0502020204030204" pitchFamily="34" charset="0"/>
                <a:cs typeface="Calibri" panose="020F0502020204030204" pitchFamily="34" charset="0"/>
              </a:defRPr>
            </a:lvl1pPr>
          </a:lstStyle>
          <a:p>
            <a:fld id="{EEFCBEDE-FC15-8446-A541-D093145E132D}" type="slidenum">
              <a:rPr lang="en-US" smtClean="0"/>
              <a:pPr/>
              <a:t>‹#›</a:t>
            </a:fld>
            <a:endParaRPr lang="en-US">
              <a:solidFill>
                <a:srgbClr val="152E5F"/>
              </a:solidFill>
            </a:endParaRPr>
          </a:p>
        </p:txBody>
      </p:sp>
      <p:pic>
        <p:nvPicPr>
          <p:cNvPr id="4" name="Picture 3">
            <a:extLst>
              <a:ext uri="{FF2B5EF4-FFF2-40B4-BE49-F238E27FC236}">
                <a16:creationId xmlns:a16="http://schemas.microsoft.com/office/drawing/2014/main" id="{F5E6BA21-9B63-654B-8171-F8B2E9CB04E7}"/>
              </a:ext>
            </a:extLst>
          </p:cNvPr>
          <p:cNvPicPr>
            <a:picLocks noChangeAspect="1"/>
          </p:cNvPicPr>
          <p:nvPr userDrawn="1"/>
        </p:nvPicPr>
        <p:blipFill>
          <a:blip r:embed="rId2"/>
          <a:srcRect/>
          <a:stretch/>
        </p:blipFill>
        <p:spPr>
          <a:xfrm>
            <a:off x="179552" y="6590443"/>
            <a:ext cx="2266724" cy="91439"/>
          </a:xfrm>
          <a:prstGeom prst="rect">
            <a:avLst/>
          </a:prstGeom>
        </p:spPr>
      </p:pic>
    </p:spTree>
    <p:extLst>
      <p:ext uri="{BB962C8B-B14F-4D97-AF65-F5344CB8AC3E}">
        <p14:creationId xmlns:p14="http://schemas.microsoft.com/office/powerpoint/2010/main" val="212547991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Section or Quote w/Background">
    <p:bg>
      <p:bgPr>
        <a:solidFill>
          <a:srgbClr val="152E5F"/>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F5E1F9F8-CA9D-D547-B8A7-9F7109302398}"/>
              </a:ext>
            </a:extLst>
          </p:cNvPr>
          <p:cNvGrpSpPr/>
          <p:nvPr userDrawn="1"/>
        </p:nvGrpSpPr>
        <p:grpSpPr>
          <a:xfrm>
            <a:off x="-857261" y="0"/>
            <a:ext cx="13701712" cy="6858000"/>
            <a:chOff x="0" y="0"/>
            <a:chExt cx="13701712" cy="6858000"/>
          </a:xfrm>
        </p:grpSpPr>
        <p:pic>
          <p:nvPicPr>
            <p:cNvPr id="10" name="Picture 9" descr="Shape&#10;&#10;Description automatically generated">
              <a:extLst>
                <a:ext uri="{FF2B5EF4-FFF2-40B4-BE49-F238E27FC236}">
                  <a16:creationId xmlns:a16="http://schemas.microsoft.com/office/drawing/2014/main" id="{0C10001F-D2E5-9842-99D8-F487EFB8AA23}"/>
                </a:ext>
              </a:extLst>
            </p:cNvPr>
            <p:cNvPicPr>
              <a:picLocks noChangeAspect="1"/>
            </p:cNvPicPr>
            <p:nvPr userDrawn="1"/>
          </p:nvPicPr>
          <p:blipFill>
            <a:blip r:embed="rId2"/>
            <a:stretch>
              <a:fillRect/>
            </a:stretch>
          </p:blipFill>
          <p:spPr>
            <a:xfrm>
              <a:off x="0" y="0"/>
              <a:ext cx="6858000" cy="6858000"/>
            </a:xfrm>
            <a:prstGeom prst="rect">
              <a:avLst/>
            </a:prstGeom>
          </p:spPr>
        </p:pic>
        <p:pic>
          <p:nvPicPr>
            <p:cNvPr id="11" name="Picture 10" descr="Shape&#10;&#10;Description automatically generated">
              <a:extLst>
                <a:ext uri="{FF2B5EF4-FFF2-40B4-BE49-F238E27FC236}">
                  <a16:creationId xmlns:a16="http://schemas.microsoft.com/office/drawing/2014/main" id="{961C6694-8281-534D-AA0C-92399C9AA469}"/>
                </a:ext>
              </a:extLst>
            </p:cNvPr>
            <p:cNvPicPr>
              <a:picLocks noChangeAspect="1"/>
            </p:cNvPicPr>
            <p:nvPr userDrawn="1"/>
          </p:nvPicPr>
          <p:blipFill>
            <a:blip r:embed="rId2"/>
            <a:stretch>
              <a:fillRect/>
            </a:stretch>
          </p:blipFill>
          <p:spPr>
            <a:xfrm>
              <a:off x="6843712" y="0"/>
              <a:ext cx="6858000" cy="6858000"/>
            </a:xfrm>
            <a:prstGeom prst="rect">
              <a:avLst/>
            </a:prstGeom>
          </p:spPr>
        </p:pic>
      </p:grpSp>
      <p:sp>
        <p:nvSpPr>
          <p:cNvPr id="6" name="Freeform 5">
            <a:extLst>
              <a:ext uri="{FF2B5EF4-FFF2-40B4-BE49-F238E27FC236}">
                <a16:creationId xmlns:a16="http://schemas.microsoft.com/office/drawing/2014/main" id="{F29E6939-2881-C64F-A9E8-BE4302DC1EEE}"/>
              </a:ext>
            </a:extLst>
          </p:cNvPr>
          <p:cNvSpPr/>
          <p:nvPr userDrawn="1"/>
        </p:nvSpPr>
        <p:spPr>
          <a:xfrm>
            <a:off x="-687921" y="-1151017"/>
            <a:ext cx="10389488" cy="9545761"/>
          </a:xfrm>
          <a:custGeom>
            <a:avLst/>
            <a:gdLst>
              <a:gd name="connsiteX0" fmla="*/ 2414588 w 9358313"/>
              <a:gd name="connsiteY0" fmla="*/ 7986713 h 8015288"/>
              <a:gd name="connsiteX1" fmla="*/ 7215188 w 9358313"/>
              <a:gd name="connsiteY1" fmla="*/ 4386263 h 8015288"/>
              <a:gd name="connsiteX2" fmla="*/ 9358313 w 9358313"/>
              <a:gd name="connsiteY2" fmla="*/ 0 h 8015288"/>
              <a:gd name="connsiteX3" fmla="*/ 142875 w 9358313"/>
              <a:gd name="connsiteY3" fmla="*/ 0 h 8015288"/>
              <a:gd name="connsiteX4" fmla="*/ 142875 w 9358313"/>
              <a:gd name="connsiteY4" fmla="*/ 8015288 h 8015288"/>
              <a:gd name="connsiteX5" fmla="*/ 0 w 9358313"/>
              <a:gd name="connsiteY5" fmla="*/ 8015288 h 8015288"/>
              <a:gd name="connsiteX6" fmla="*/ 2414588 w 9358313"/>
              <a:gd name="connsiteY6" fmla="*/ 7986713 h 8015288"/>
              <a:gd name="connsiteX0" fmla="*/ 2414588 w 9699227"/>
              <a:gd name="connsiteY0" fmla="*/ 8777753 h 8806328"/>
              <a:gd name="connsiteX1" fmla="*/ 7215188 w 9699227"/>
              <a:gd name="connsiteY1" fmla="*/ 5177303 h 8806328"/>
              <a:gd name="connsiteX2" fmla="*/ 9358313 w 9699227"/>
              <a:gd name="connsiteY2" fmla="*/ 791040 h 8806328"/>
              <a:gd name="connsiteX3" fmla="*/ 142875 w 9699227"/>
              <a:gd name="connsiteY3" fmla="*/ 791040 h 8806328"/>
              <a:gd name="connsiteX4" fmla="*/ 142875 w 9699227"/>
              <a:gd name="connsiteY4" fmla="*/ 8806328 h 8806328"/>
              <a:gd name="connsiteX5" fmla="*/ 0 w 9699227"/>
              <a:gd name="connsiteY5" fmla="*/ 8806328 h 8806328"/>
              <a:gd name="connsiteX6" fmla="*/ 2414588 w 9699227"/>
              <a:gd name="connsiteY6" fmla="*/ 8777753 h 8806328"/>
              <a:gd name="connsiteX0" fmla="*/ 2414588 w 9699227"/>
              <a:gd name="connsiteY0" fmla="*/ 8777753 h 8806328"/>
              <a:gd name="connsiteX1" fmla="*/ 7215188 w 9699227"/>
              <a:gd name="connsiteY1" fmla="*/ 5177303 h 8806328"/>
              <a:gd name="connsiteX2" fmla="*/ 9358313 w 9699227"/>
              <a:gd name="connsiteY2" fmla="*/ 791040 h 8806328"/>
              <a:gd name="connsiteX3" fmla="*/ 142875 w 9699227"/>
              <a:gd name="connsiteY3" fmla="*/ 791040 h 8806328"/>
              <a:gd name="connsiteX4" fmla="*/ 142875 w 9699227"/>
              <a:gd name="connsiteY4" fmla="*/ 8806328 h 8806328"/>
              <a:gd name="connsiteX5" fmla="*/ 0 w 9699227"/>
              <a:gd name="connsiteY5" fmla="*/ 8806328 h 8806328"/>
              <a:gd name="connsiteX6" fmla="*/ 2414588 w 9699227"/>
              <a:gd name="connsiteY6" fmla="*/ 8777753 h 8806328"/>
              <a:gd name="connsiteX0" fmla="*/ 2414588 w 9699227"/>
              <a:gd name="connsiteY0" fmla="*/ 8777753 h 9053077"/>
              <a:gd name="connsiteX1" fmla="*/ 7215188 w 9699227"/>
              <a:gd name="connsiteY1" fmla="*/ 5177303 h 9053077"/>
              <a:gd name="connsiteX2" fmla="*/ 9358313 w 9699227"/>
              <a:gd name="connsiteY2" fmla="*/ 791040 h 9053077"/>
              <a:gd name="connsiteX3" fmla="*/ 142875 w 9699227"/>
              <a:gd name="connsiteY3" fmla="*/ 791040 h 9053077"/>
              <a:gd name="connsiteX4" fmla="*/ 142875 w 9699227"/>
              <a:gd name="connsiteY4" fmla="*/ 8806328 h 9053077"/>
              <a:gd name="connsiteX5" fmla="*/ 0 w 9699227"/>
              <a:gd name="connsiteY5" fmla="*/ 8806328 h 9053077"/>
              <a:gd name="connsiteX6" fmla="*/ 2414588 w 9699227"/>
              <a:gd name="connsiteY6" fmla="*/ 8777753 h 9053077"/>
              <a:gd name="connsiteX0" fmla="*/ 2414588 w 9699227"/>
              <a:gd name="connsiteY0" fmla="*/ 9353884 h 9629208"/>
              <a:gd name="connsiteX1" fmla="*/ 7215188 w 9699227"/>
              <a:gd name="connsiteY1" fmla="*/ 5753434 h 9629208"/>
              <a:gd name="connsiteX2" fmla="*/ 9358313 w 9699227"/>
              <a:gd name="connsiteY2" fmla="*/ 1367171 h 9629208"/>
              <a:gd name="connsiteX3" fmla="*/ 142875 w 9699227"/>
              <a:gd name="connsiteY3" fmla="*/ 1367171 h 9629208"/>
              <a:gd name="connsiteX4" fmla="*/ 142875 w 9699227"/>
              <a:gd name="connsiteY4" fmla="*/ 9382459 h 9629208"/>
              <a:gd name="connsiteX5" fmla="*/ 0 w 9699227"/>
              <a:gd name="connsiteY5" fmla="*/ 9382459 h 9629208"/>
              <a:gd name="connsiteX6" fmla="*/ 2414588 w 9699227"/>
              <a:gd name="connsiteY6" fmla="*/ 9353884 h 9629208"/>
              <a:gd name="connsiteX0" fmla="*/ 2958053 w 10242692"/>
              <a:gd name="connsiteY0" fmla="*/ 8685105 h 8960429"/>
              <a:gd name="connsiteX1" fmla="*/ 7758653 w 10242692"/>
              <a:gd name="connsiteY1" fmla="*/ 5084655 h 8960429"/>
              <a:gd name="connsiteX2" fmla="*/ 9901778 w 10242692"/>
              <a:gd name="connsiteY2" fmla="*/ 698392 h 8960429"/>
              <a:gd name="connsiteX3" fmla="*/ 686340 w 10242692"/>
              <a:gd name="connsiteY3" fmla="*/ 698392 h 8960429"/>
              <a:gd name="connsiteX4" fmla="*/ 672052 w 10242692"/>
              <a:gd name="connsiteY4" fmla="*/ 7370655 h 8960429"/>
              <a:gd name="connsiteX5" fmla="*/ 543465 w 10242692"/>
              <a:gd name="connsiteY5" fmla="*/ 8713680 h 8960429"/>
              <a:gd name="connsiteX6" fmla="*/ 2958053 w 10242692"/>
              <a:gd name="connsiteY6" fmla="*/ 8685105 h 8960429"/>
              <a:gd name="connsiteX0" fmla="*/ 2949607 w 10234246"/>
              <a:gd name="connsiteY0" fmla="*/ 8685105 h 8960429"/>
              <a:gd name="connsiteX1" fmla="*/ 7750207 w 10234246"/>
              <a:gd name="connsiteY1" fmla="*/ 5084655 h 8960429"/>
              <a:gd name="connsiteX2" fmla="*/ 9893332 w 10234246"/>
              <a:gd name="connsiteY2" fmla="*/ 698392 h 8960429"/>
              <a:gd name="connsiteX3" fmla="*/ 677894 w 10234246"/>
              <a:gd name="connsiteY3" fmla="*/ 698392 h 8960429"/>
              <a:gd name="connsiteX4" fmla="*/ 663606 w 10234246"/>
              <a:gd name="connsiteY4" fmla="*/ 7370655 h 8960429"/>
              <a:gd name="connsiteX5" fmla="*/ 535019 w 10234246"/>
              <a:gd name="connsiteY5" fmla="*/ 8713680 h 8960429"/>
              <a:gd name="connsiteX6" fmla="*/ 2949607 w 10234246"/>
              <a:gd name="connsiteY6" fmla="*/ 8685105 h 8960429"/>
              <a:gd name="connsiteX0" fmla="*/ 2949607 w 10234246"/>
              <a:gd name="connsiteY0" fmla="*/ 8685105 h 9094970"/>
              <a:gd name="connsiteX1" fmla="*/ 7750207 w 10234246"/>
              <a:gd name="connsiteY1" fmla="*/ 5084655 h 9094970"/>
              <a:gd name="connsiteX2" fmla="*/ 9893332 w 10234246"/>
              <a:gd name="connsiteY2" fmla="*/ 698392 h 9094970"/>
              <a:gd name="connsiteX3" fmla="*/ 677894 w 10234246"/>
              <a:gd name="connsiteY3" fmla="*/ 698392 h 9094970"/>
              <a:gd name="connsiteX4" fmla="*/ 663606 w 10234246"/>
              <a:gd name="connsiteY4" fmla="*/ 7370655 h 9094970"/>
              <a:gd name="connsiteX5" fmla="*/ 535019 w 10234246"/>
              <a:gd name="connsiteY5" fmla="*/ 8713680 h 9094970"/>
              <a:gd name="connsiteX6" fmla="*/ 2949607 w 10234246"/>
              <a:gd name="connsiteY6" fmla="*/ 8685105 h 9094970"/>
              <a:gd name="connsiteX0" fmla="*/ 3063556 w 10348195"/>
              <a:gd name="connsiteY0" fmla="*/ 8686076 h 9019991"/>
              <a:gd name="connsiteX1" fmla="*/ 7864156 w 10348195"/>
              <a:gd name="connsiteY1" fmla="*/ 5085626 h 9019991"/>
              <a:gd name="connsiteX2" fmla="*/ 10007281 w 10348195"/>
              <a:gd name="connsiteY2" fmla="*/ 699363 h 9019991"/>
              <a:gd name="connsiteX3" fmla="*/ 791843 w 10348195"/>
              <a:gd name="connsiteY3" fmla="*/ 699363 h 9019991"/>
              <a:gd name="connsiteX4" fmla="*/ 463230 w 10348195"/>
              <a:gd name="connsiteY4" fmla="*/ 7385913 h 9019991"/>
              <a:gd name="connsiteX5" fmla="*/ 648968 w 10348195"/>
              <a:gd name="connsiteY5" fmla="*/ 8714651 h 9019991"/>
              <a:gd name="connsiteX6" fmla="*/ 3063556 w 10348195"/>
              <a:gd name="connsiteY6" fmla="*/ 8686076 h 9019991"/>
              <a:gd name="connsiteX0" fmla="*/ 3088468 w 10373107"/>
              <a:gd name="connsiteY0" fmla="*/ 8686076 h 9019991"/>
              <a:gd name="connsiteX1" fmla="*/ 7889068 w 10373107"/>
              <a:gd name="connsiteY1" fmla="*/ 5085626 h 9019991"/>
              <a:gd name="connsiteX2" fmla="*/ 10032193 w 10373107"/>
              <a:gd name="connsiteY2" fmla="*/ 699363 h 9019991"/>
              <a:gd name="connsiteX3" fmla="*/ 816755 w 10373107"/>
              <a:gd name="connsiteY3" fmla="*/ 699363 h 9019991"/>
              <a:gd name="connsiteX4" fmla="*/ 488142 w 10373107"/>
              <a:gd name="connsiteY4" fmla="*/ 7385913 h 9019991"/>
              <a:gd name="connsiteX5" fmla="*/ 673880 w 10373107"/>
              <a:gd name="connsiteY5" fmla="*/ 8714651 h 9019991"/>
              <a:gd name="connsiteX6" fmla="*/ 3088468 w 10373107"/>
              <a:gd name="connsiteY6" fmla="*/ 8686076 h 9019991"/>
              <a:gd name="connsiteX0" fmla="*/ 3104849 w 10389488"/>
              <a:gd name="connsiteY0" fmla="*/ 8777753 h 9545761"/>
              <a:gd name="connsiteX1" fmla="*/ 7905449 w 10389488"/>
              <a:gd name="connsiteY1" fmla="*/ 5177303 h 9545761"/>
              <a:gd name="connsiteX2" fmla="*/ 10048574 w 10389488"/>
              <a:gd name="connsiteY2" fmla="*/ 791040 h 9545761"/>
              <a:gd name="connsiteX3" fmla="*/ 833136 w 10389488"/>
              <a:gd name="connsiteY3" fmla="*/ 791040 h 9545761"/>
              <a:gd name="connsiteX4" fmla="*/ 690261 w 10389488"/>
              <a:gd name="connsiteY4" fmla="*/ 8806328 h 9545761"/>
              <a:gd name="connsiteX5" fmla="*/ 3104849 w 10389488"/>
              <a:gd name="connsiteY5" fmla="*/ 8777753 h 954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389488" h="9545761">
                <a:moveTo>
                  <a:pt x="3104849" y="8777753"/>
                </a:moveTo>
                <a:cubicBezTo>
                  <a:pt x="4307380" y="8172915"/>
                  <a:pt x="6748162" y="6508422"/>
                  <a:pt x="7905449" y="5177303"/>
                </a:cubicBezTo>
                <a:cubicBezTo>
                  <a:pt x="9062736" y="3846184"/>
                  <a:pt x="11227293" y="1522084"/>
                  <a:pt x="10048574" y="791040"/>
                </a:cubicBezTo>
                <a:cubicBezTo>
                  <a:pt x="8869855" y="59996"/>
                  <a:pt x="2392855" y="-544841"/>
                  <a:pt x="833136" y="791040"/>
                </a:cubicBezTo>
                <a:cubicBezTo>
                  <a:pt x="-726583" y="2126921"/>
                  <a:pt x="311642" y="7475209"/>
                  <a:pt x="690261" y="8806328"/>
                </a:cubicBezTo>
                <a:cubicBezTo>
                  <a:pt x="1068880" y="10137447"/>
                  <a:pt x="1902318" y="9382591"/>
                  <a:pt x="3104849" y="8777753"/>
                </a:cubicBezTo>
                <a:close/>
              </a:path>
            </a:pathLst>
          </a:custGeom>
          <a:solidFill>
            <a:srgbClr val="152E5F">
              <a:alpha val="7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a:extLst>
              <a:ext uri="{FF2B5EF4-FFF2-40B4-BE49-F238E27FC236}">
                <a16:creationId xmlns:a16="http://schemas.microsoft.com/office/drawing/2014/main" id="{5BBC67EB-4853-E74B-A40B-45E2163E39B5}"/>
              </a:ext>
            </a:extLst>
          </p:cNvPr>
          <p:cNvSpPr>
            <a:spLocks noGrp="1"/>
          </p:cNvSpPr>
          <p:nvPr>
            <p:ph type="sldNum" sz="quarter" idx="4"/>
          </p:nvPr>
        </p:nvSpPr>
        <p:spPr>
          <a:xfrm>
            <a:off x="11243086" y="6501384"/>
            <a:ext cx="791794" cy="219044"/>
          </a:xfrm>
          <a:prstGeom prst="rect">
            <a:avLst/>
          </a:prstGeom>
        </p:spPr>
        <p:txBody>
          <a:bodyPr/>
          <a:lstStyle>
            <a:lvl1pPr algn="r">
              <a:defRPr sz="1400" b="0" i="0">
                <a:solidFill>
                  <a:srgbClr val="B1C7DC"/>
                </a:solidFill>
                <a:latin typeface="Calibri" panose="020F0502020204030204" pitchFamily="34" charset="0"/>
                <a:cs typeface="Calibri" panose="020F0502020204030204" pitchFamily="34" charset="0"/>
              </a:defRPr>
            </a:lvl1pPr>
          </a:lstStyle>
          <a:p>
            <a:fld id="{EEFCBEDE-FC15-8446-A541-D093145E132D}" type="slidenum">
              <a:rPr lang="en-US" smtClean="0"/>
              <a:pPr/>
              <a:t>‹#›</a:t>
            </a:fld>
            <a:endParaRPr lang="en-US"/>
          </a:p>
        </p:txBody>
      </p:sp>
      <p:pic>
        <p:nvPicPr>
          <p:cNvPr id="4" name="Picture 3">
            <a:extLst>
              <a:ext uri="{FF2B5EF4-FFF2-40B4-BE49-F238E27FC236}">
                <a16:creationId xmlns:a16="http://schemas.microsoft.com/office/drawing/2014/main" id="{F5E6BA21-9B63-654B-8171-F8B2E9CB04E7}"/>
              </a:ext>
            </a:extLst>
          </p:cNvPr>
          <p:cNvPicPr>
            <a:picLocks noChangeAspect="1"/>
          </p:cNvPicPr>
          <p:nvPr userDrawn="1"/>
        </p:nvPicPr>
        <p:blipFill>
          <a:blip r:embed="rId3">
            <a:duotone>
              <a:schemeClr val="accent6">
                <a:shade val="45000"/>
                <a:satMod val="135000"/>
              </a:schemeClr>
              <a:prstClr val="white"/>
            </a:duotone>
          </a:blip>
          <a:srcRect/>
          <a:stretch/>
        </p:blipFill>
        <p:spPr>
          <a:xfrm>
            <a:off x="179552" y="6590443"/>
            <a:ext cx="2266724" cy="91439"/>
          </a:xfrm>
          <a:prstGeom prst="rect">
            <a:avLst/>
          </a:prstGeom>
        </p:spPr>
      </p:pic>
    </p:spTree>
    <p:extLst>
      <p:ext uri="{BB962C8B-B14F-4D97-AF65-F5344CB8AC3E}">
        <p14:creationId xmlns:p14="http://schemas.microsoft.com/office/powerpoint/2010/main" val="2001455207"/>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Section or Quote No Background">
    <p:bg>
      <p:bgPr>
        <a:solidFill>
          <a:srgbClr val="152E5F"/>
        </a:solidFill>
        <a:effectLst/>
      </p:bgPr>
    </p:bg>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5BBC67EB-4853-E74B-A40B-45E2163E39B5}"/>
              </a:ext>
            </a:extLst>
          </p:cNvPr>
          <p:cNvSpPr>
            <a:spLocks noGrp="1"/>
          </p:cNvSpPr>
          <p:nvPr>
            <p:ph type="sldNum" sz="quarter" idx="4"/>
          </p:nvPr>
        </p:nvSpPr>
        <p:spPr>
          <a:xfrm>
            <a:off x="11243086" y="6501384"/>
            <a:ext cx="791794" cy="219044"/>
          </a:xfrm>
          <a:prstGeom prst="rect">
            <a:avLst/>
          </a:prstGeom>
        </p:spPr>
        <p:txBody>
          <a:bodyPr/>
          <a:lstStyle>
            <a:lvl1pPr algn="r">
              <a:defRPr sz="1400" b="0" i="0">
                <a:solidFill>
                  <a:srgbClr val="B1C7DC"/>
                </a:solidFill>
                <a:latin typeface="Calibri" panose="020F0502020204030204" pitchFamily="34" charset="0"/>
                <a:cs typeface="Calibri" panose="020F0502020204030204" pitchFamily="34" charset="0"/>
              </a:defRPr>
            </a:lvl1pPr>
          </a:lstStyle>
          <a:p>
            <a:fld id="{EEFCBEDE-FC15-8446-A541-D093145E132D}" type="slidenum">
              <a:rPr lang="en-US" smtClean="0"/>
              <a:pPr/>
              <a:t>‹#›</a:t>
            </a:fld>
            <a:endParaRPr lang="en-US"/>
          </a:p>
        </p:txBody>
      </p:sp>
      <p:pic>
        <p:nvPicPr>
          <p:cNvPr id="4" name="Picture 3">
            <a:extLst>
              <a:ext uri="{FF2B5EF4-FFF2-40B4-BE49-F238E27FC236}">
                <a16:creationId xmlns:a16="http://schemas.microsoft.com/office/drawing/2014/main" id="{F5E6BA21-9B63-654B-8171-F8B2E9CB04E7}"/>
              </a:ext>
            </a:extLst>
          </p:cNvPr>
          <p:cNvPicPr>
            <a:picLocks noChangeAspect="1"/>
          </p:cNvPicPr>
          <p:nvPr userDrawn="1"/>
        </p:nvPicPr>
        <p:blipFill>
          <a:blip r:embed="rId2">
            <a:duotone>
              <a:schemeClr val="accent6">
                <a:shade val="45000"/>
                <a:satMod val="135000"/>
              </a:schemeClr>
              <a:prstClr val="white"/>
            </a:duotone>
          </a:blip>
          <a:srcRect/>
          <a:stretch/>
        </p:blipFill>
        <p:spPr>
          <a:xfrm>
            <a:off x="179552" y="6590443"/>
            <a:ext cx="2266724" cy="91439"/>
          </a:xfrm>
          <a:prstGeom prst="rect">
            <a:avLst/>
          </a:prstGeom>
        </p:spPr>
      </p:pic>
    </p:spTree>
    <p:extLst>
      <p:ext uri="{BB962C8B-B14F-4D97-AF65-F5344CB8AC3E}">
        <p14:creationId xmlns:p14="http://schemas.microsoft.com/office/powerpoint/2010/main" val="167640629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Agenda or Table of Contents">
    <p:bg>
      <p:bgRef idx="1001">
        <a:schemeClr val="bg1"/>
      </p:bgRef>
    </p:bg>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926BB7F-207E-6141-AE4C-2B6196923656}"/>
              </a:ext>
            </a:extLst>
          </p:cNvPr>
          <p:cNvSpPr>
            <a:spLocks noGrp="1"/>
          </p:cNvSpPr>
          <p:nvPr>
            <p:ph type="body" sz="quarter" idx="15" hasCustomPrompt="1"/>
          </p:nvPr>
        </p:nvSpPr>
        <p:spPr>
          <a:xfrm>
            <a:off x="1177651" y="1840705"/>
            <a:ext cx="9836698" cy="3176587"/>
          </a:xfrm>
          <a:prstGeom prst="rect">
            <a:avLst/>
          </a:prstGeom>
        </p:spPr>
        <p:txBody>
          <a:bodyPr/>
          <a:lstStyle>
            <a:lvl1pPr marL="228600" indent="-228600">
              <a:lnSpc>
                <a:spcPct val="100000"/>
              </a:lnSpc>
              <a:spcBef>
                <a:spcPts val="800"/>
              </a:spcBef>
              <a:buFontTx/>
              <a:buNone/>
              <a:defRPr sz="4000">
                <a:latin typeface="+mn-lt"/>
              </a:defRPr>
            </a:lvl1pPr>
          </a:lstStyle>
          <a:p>
            <a:pPr lvl="0"/>
            <a:r>
              <a:rPr lang="en-US" dirty="0"/>
              <a:t>1	Topic 1</a:t>
            </a:r>
          </a:p>
          <a:p>
            <a:pPr lvl="0"/>
            <a:r>
              <a:rPr lang="en-US" dirty="0"/>
              <a:t>2	Topic 2</a:t>
            </a:r>
          </a:p>
          <a:p>
            <a:pPr lvl="0"/>
            <a:r>
              <a:rPr lang="en-US" dirty="0"/>
              <a:t>3	Topic 3</a:t>
            </a:r>
          </a:p>
          <a:p>
            <a:pPr lvl="0"/>
            <a:r>
              <a:rPr lang="en-US" dirty="0"/>
              <a:t>4	Topic 4</a:t>
            </a:r>
          </a:p>
        </p:txBody>
      </p:sp>
      <p:sp>
        <p:nvSpPr>
          <p:cNvPr id="2" name="Title 1">
            <a:extLst>
              <a:ext uri="{FF2B5EF4-FFF2-40B4-BE49-F238E27FC236}">
                <a16:creationId xmlns:a16="http://schemas.microsoft.com/office/drawing/2014/main" id="{06DA3EA6-27D7-1448-B35D-5B1E9B2806B7}"/>
              </a:ext>
            </a:extLst>
          </p:cNvPr>
          <p:cNvSpPr>
            <a:spLocks noGrp="1"/>
          </p:cNvSpPr>
          <p:nvPr>
            <p:ph type="title" hasCustomPrompt="1"/>
          </p:nvPr>
        </p:nvSpPr>
        <p:spPr>
          <a:xfrm>
            <a:off x="182880" y="109728"/>
            <a:ext cx="11674132" cy="396259"/>
          </a:xfrm>
          <a:prstGeom prst="rect">
            <a:avLst/>
          </a:prstGeom>
        </p:spPr>
        <p:txBody>
          <a:bodyPr anchor="ctr"/>
          <a:lstStyle>
            <a:lvl1pPr>
              <a:defRPr sz="3600" b="0">
                <a:latin typeface="Calibri" panose="020F0502020204030204" pitchFamily="34" charset="0"/>
                <a:cs typeface="Calibri" panose="020F0502020204030204" pitchFamily="34" charset="0"/>
              </a:defRPr>
            </a:lvl1pPr>
          </a:lstStyle>
          <a:p>
            <a:r>
              <a:rPr lang="en-US"/>
              <a:t>Agenda / Table of Contents</a:t>
            </a:r>
          </a:p>
        </p:txBody>
      </p:sp>
      <p:sp>
        <p:nvSpPr>
          <p:cNvPr id="11" name="Slide Number Placeholder 5">
            <a:extLst>
              <a:ext uri="{FF2B5EF4-FFF2-40B4-BE49-F238E27FC236}">
                <a16:creationId xmlns:a16="http://schemas.microsoft.com/office/drawing/2014/main" id="{F394EAB3-1FF8-2046-9F6C-7096CF703F72}"/>
              </a:ext>
            </a:extLst>
          </p:cNvPr>
          <p:cNvSpPr>
            <a:spLocks noGrp="1"/>
          </p:cNvSpPr>
          <p:nvPr>
            <p:ph type="sldNum" sz="quarter" idx="4"/>
          </p:nvPr>
        </p:nvSpPr>
        <p:spPr>
          <a:xfrm>
            <a:off x="11243086" y="6501384"/>
            <a:ext cx="791794" cy="219044"/>
          </a:xfrm>
          <a:prstGeom prst="rect">
            <a:avLst/>
          </a:prstGeom>
        </p:spPr>
        <p:txBody>
          <a:bodyPr/>
          <a:lstStyle>
            <a:lvl1pPr algn="r">
              <a:defRPr sz="1400" b="0" i="0">
                <a:solidFill>
                  <a:srgbClr val="152E5F"/>
                </a:solidFill>
                <a:latin typeface="Calibri" panose="020F0502020204030204" pitchFamily="34" charset="0"/>
                <a:cs typeface="Calibri" panose="020F0502020204030204" pitchFamily="34" charset="0"/>
              </a:defRPr>
            </a:lvl1pPr>
          </a:lstStyle>
          <a:p>
            <a:fld id="{EEFCBEDE-FC15-8446-A541-D093145E132D}" type="slidenum">
              <a:rPr lang="en-US" smtClean="0"/>
              <a:pPr/>
              <a:t>‹#›</a:t>
            </a:fld>
            <a:endParaRPr lang="en-US">
              <a:solidFill>
                <a:srgbClr val="152E5F"/>
              </a:solidFill>
            </a:endParaRPr>
          </a:p>
        </p:txBody>
      </p:sp>
      <p:pic>
        <p:nvPicPr>
          <p:cNvPr id="10" name="Picture 9">
            <a:extLst>
              <a:ext uri="{FF2B5EF4-FFF2-40B4-BE49-F238E27FC236}">
                <a16:creationId xmlns:a16="http://schemas.microsoft.com/office/drawing/2014/main" id="{3E2B943E-32AB-B647-8A4B-AEE643A86AB0}"/>
              </a:ext>
            </a:extLst>
          </p:cNvPr>
          <p:cNvPicPr>
            <a:picLocks noChangeAspect="1"/>
          </p:cNvPicPr>
          <p:nvPr userDrawn="1"/>
        </p:nvPicPr>
        <p:blipFill>
          <a:blip r:embed="rId2"/>
          <a:srcRect/>
          <a:stretch/>
        </p:blipFill>
        <p:spPr>
          <a:xfrm>
            <a:off x="182880" y="6592824"/>
            <a:ext cx="1737360" cy="120806"/>
          </a:xfrm>
          <a:prstGeom prst="rect">
            <a:avLst/>
          </a:prstGeom>
        </p:spPr>
      </p:pic>
    </p:spTree>
    <p:extLst>
      <p:ext uri="{BB962C8B-B14F-4D97-AF65-F5344CB8AC3E}">
        <p14:creationId xmlns:p14="http://schemas.microsoft.com/office/powerpoint/2010/main" val="328522869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Dk Blue Section w/Background">
    <p:bg>
      <p:bgRef idx="1001">
        <a:schemeClr val="bg1"/>
      </p:bgRef>
    </p:bg>
    <p:spTree>
      <p:nvGrpSpPr>
        <p:cNvPr id="1" name=""/>
        <p:cNvGrpSpPr/>
        <p:nvPr/>
      </p:nvGrpSpPr>
      <p:grpSpPr>
        <a:xfrm>
          <a:off x="0" y="0"/>
          <a:ext cx="0" cy="0"/>
          <a:chOff x="0" y="0"/>
          <a:chExt cx="0" cy="0"/>
        </a:xfrm>
      </p:grpSpPr>
      <p:sp>
        <p:nvSpPr>
          <p:cNvPr id="11" name="Freeform 10">
            <a:extLst>
              <a:ext uri="{FF2B5EF4-FFF2-40B4-BE49-F238E27FC236}">
                <a16:creationId xmlns:a16="http://schemas.microsoft.com/office/drawing/2014/main" id="{77D0CB48-64D5-5948-8BD3-DB2D70BDBAEB}"/>
              </a:ext>
            </a:extLst>
          </p:cNvPr>
          <p:cNvSpPr/>
          <p:nvPr userDrawn="1"/>
        </p:nvSpPr>
        <p:spPr>
          <a:xfrm flipH="1" flipV="1">
            <a:off x="2538542" y="-1641211"/>
            <a:ext cx="10389488" cy="9545761"/>
          </a:xfrm>
          <a:custGeom>
            <a:avLst/>
            <a:gdLst>
              <a:gd name="connsiteX0" fmla="*/ 2414588 w 9358313"/>
              <a:gd name="connsiteY0" fmla="*/ 7986713 h 8015288"/>
              <a:gd name="connsiteX1" fmla="*/ 7215188 w 9358313"/>
              <a:gd name="connsiteY1" fmla="*/ 4386263 h 8015288"/>
              <a:gd name="connsiteX2" fmla="*/ 9358313 w 9358313"/>
              <a:gd name="connsiteY2" fmla="*/ 0 h 8015288"/>
              <a:gd name="connsiteX3" fmla="*/ 142875 w 9358313"/>
              <a:gd name="connsiteY3" fmla="*/ 0 h 8015288"/>
              <a:gd name="connsiteX4" fmla="*/ 142875 w 9358313"/>
              <a:gd name="connsiteY4" fmla="*/ 8015288 h 8015288"/>
              <a:gd name="connsiteX5" fmla="*/ 0 w 9358313"/>
              <a:gd name="connsiteY5" fmla="*/ 8015288 h 8015288"/>
              <a:gd name="connsiteX6" fmla="*/ 2414588 w 9358313"/>
              <a:gd name="connsiteY6" fmla="*/ 7986713 h 8015288"/>
              <a:gd name="connsiteX0" fmla="*/ 2414588 w 9699227"/>
              <a:gd name="connsiteY0" fmla="*/ 8777753 h 8806328"/>
              <a:gd name="connsiteX1" fmla="*/ 7215188 w 9699227"/>
              <a:gd name="connsiteY1" fmla="*/ 5177303 h 8806328"/>
              <a:gd name="connsiteX2" fmla="*/ 9358313 w 9699227"/>
              <a:gd name="connsiteY2" fmla="*/ 791040 h 8806328"/>
              <a:gd name="connsiteX3" fmla="*/ 142875 w 9699227"/>
              <a:gd name="connsiteY3" fmla="*/ 791040 h 8806328"/>
              <a:gd name="connsiteX4" fmla="*/ 142875 w 9699227"/>
              <a:gd name="connsiteY4" fmla="*/ 8806328 h 8806328"/>
              <a:gd name="connsiteX5" fmla="*/ 0 w 9699227"/>
              <a:gd name="connsiteY5" fmla="*/ 8806328 h 8806328"/>
              <a:gd name="connsiteX6" fmla="*/ 2414588 w 9699227"/>
              <a:gd name="connsiteY6" fmla="*/ 8777753 h 8806328"/>
              <a:gd name="connsiteX0" fmla="*/ 2414588 w 9699227"/>
              <a:gd name="connsiteY0" fmla="*/ 8777753 h 8806328"/>
              <a:gd name="connsiteX1" fmla="*/ 7215188 w 9699227"/>
              <a:gd name="connsiteY1" fmla="*/ 5177303 h 8806328"/>
              <a:gd name="connsiteX2" fmla="*/ 9358313 w 9699227"/>
              <a:gd name="connsiteY2" fmla="*/ 791040 h 8806328"/>
              <a:gd name="connsiteX3" fmla="*/ 142875 w 9699227"/>
              <a:gd name="connsiteY3" fmla="*/ 791040 h 8806328"/>
              <a:gd name="connsiteX4" fmla="*/ 142875 w 9699227"/>
              <a:gd name="connsiteY4" fmla="*/ 8806328 h 8806328"/>
              <a:gd name="connsiteX5" fmla="*/ 0 w 9699227"/>
              <a:gd name="connsiteY5" fmla="*/ 8806328 h 8806328"/>
              <a:gd name="connsiteX6" fmla="*/ 2414588 w 9699227"/>
              <a:gd name="connsiteY6" fmla="*/ 8777753 h 8806328"/>
              <a:gd name="connsiteX0" fmla="*/ 2414588 w 9699227"/>
              <a:gd name="connsiteY0" fmla="*/ 8777753 h 9053077"/>
              <a:gd name="connsiteX1" fmla="*/ 7215188 w 9699227"/>
              <a:gd name="connsiteY1" fmla="*/ 5177303 h 9053077"/>
              <a:gd name="connsiteX2" fmla="*/ 9358313 w 9699227"/>
              <a:gd name="connsiteY2" fmla="*/ 791040 h 9053077"/>
              <a:gd name="connsiteX3" fmla="*/ 142875 w 9699227"/>
              <a:gd name="connsiteY3" fmla="*/ 791040 h 9053077"/>
              <a:gd name="connsiteX4" fmla="*/ 142875 w 9699227"/>
              <a:gd name="connsiteY4" fmla="*/ 8806328 h 9053077"/>
              <a:gd name="connsiteX5" fmla="*/ 0 w 9699227"/>
              <a:gd name="connsiteY5" fmla="*/ 8806328 h 9053077"/>
              <a:gd name="connsiteX6" fmla="*/ 2414588 w 9699227"/>
              <a:gd name="connsiteY6" fmla="*/ 8777753 h 9053077"/>
              <a:gd name="connsiteX0" fmla="*/ 2414588 w 9699227"/>
              <a:gd name="connsiteY0" fmla="*/ 9353884 h 9629208"/>
              <a:gd name="connsiteX1" fmla="*/ 7215188 w 9699227"/>
              <a:gd name="connsiteY1" fmla="*/ 5753434 h 9629208"/>
              <a:gd name="connsiteX2" fmla="*/ 9358313 w 9699227"/>
              <a:gd name="connsiteY2" fmla="*/ 1367171 h 9629208"/>
              <a:gd name="connsiteX3" fmla="*/ 142875 w 9699227"/>
              <a:gd name="connsiteY3" fmla="*/ 1367171 h 9629208"/>
              <a:gd name="connsiteX4" fmla="*/ 142875 w 9699227"/>
              <a:gd name="connsiteY4" fmla="*/ 9382459 h 9629208"/>
              <a:gd name="connsiteX5" fmla="*/ 0 w 9699227"/>
              <a:gd name="connsiteY5" fmla="*/ 9382459 h 9629208"/>
              <a:gd name="connsiteX6" fmla="*/ 2414588 w 9699227"/>
              <a:gd name="connsiteY6" fmla="*/ 9353884 h 9629208"/>
              <a:gd name="connsiteX0" fmla="*/ 2958053 w 10242692"/>
              <a:gd name="connsiteY0" fmla="*/ 8685105 h 8960429"/>
              <a:gd name="connsiteX1" fmla="*/ 7758653 w 10242692"/>
              <a:gd name="connsiteY1" fmla="*/ 5084655 h 8960429"/>
              <a:gd name="connsiteX2" fmla="*/ 9901778 w 10242692"/>
              <a:gd name="connsiteY2" fmla="*/ 698392 h 8960429"/>
              <a:gd name="connsiteX3" fmla="*/ 686340 w 10242692"/>
              <a:gd name="connsiteY3" fmla="*/ 698392 h 8960429"/>
              <a:gd name="connsiteX4" fmla="*/ 672052 w 10242692"/>
              <a:gd name="connsiteY4" fmla="*/ 7370655 h 8960429"/>
              <a:gd name="connsiteX5" fmla="*/ 543465 w 10242692"/>
              <a:gd name="connsiteY5" fmla="*/ 8713680 h 8960429"/>
              <a:gd name="connsiteX6" fmla="*/ 2958053 w 10242692"/>
              <a:gd name="connsiteY6" fmla="*/ 8685105 h 8960429"/>
              <a:gd name="connsiteX0" fmla="*/ 2949607 w 10234246"/>
              <a:gd name="connsiteY0" fmla="*/ 8685105 h 8960429"/>
              <a:gd name="connsiteX1" fmla="*/ 7750207 w 10234246"/>
              <a:gd name="connsiteY1" fmla="*/ 5084655 h 8960429"/>
              <a:gd name="connsiteX2" fmla="*/ 9893332 w 10234246"/>
              <a:gd name="connsiteY2" fmla="*/ 698392 h 8960429"/>
              <a:gd name="connsiteX3" fmla="*/ 677894 w 10234246"/>
              <a:gd name="connsiteY3" fmla="*/ 698392 h 8960429"/>
              <a:gd name="connsiteX4" fmla="*/ 663606 w 10234246"/>
              <a:gd name="connsiteY4" fmla="*/ 7370655 h 8960429"/>
              <a:gd name="connsiteX5" fmla="*/ 535019 w 10234246"/>
              <a:gd name="connsiteY5" fmla="*/ 8713680 h 8960429"/>
              <a:gd name="connsiteX6" fmla="*/ 2949607 w 10234246"/>
              <a:gd name="connsiteY6" fmla="*/ 8685105 h 8960429"/>
              <a:gd name="connsiteX0" fmla="*/ 2949607 w 10234246"/>
              <a:gd name="connsiteY0" fmla="*/ 8685105 h 9094970"/>
              <a:gd name="connsiteX1" fmla="*/ 7750207 w 10234246"/>
              <a:gd name="connsiteY1" fmla="*/ 5084655 h 9094970"/>
              <a:gd name="connsiteX2" fmla="*/ 9893332 w 10234246"/>
              <a:gd name="connsiteY2" fmla="*/ 698392 h 9094970"/>
              <a:gd name="connsiteX3" fmla="*/ 677894 w 10234246"/>
              <a:gd name="connsiteY3" fmla="*/ 698392 h 9094970"/>
              <a:gd name="connsiteX4" fmla="*/ 663606 w 10234246"/>
              <a:gd name="connsiteY4" fmla="*/ 7370655 h 9094970"/>
              <a:gd name="connsiteX5" fmla="*/ 535019 w 10234246"/>
              <a:gd name="connsiteY5" fmla="*/ 8713680 h 9094970"/>
              <a:gd name="connsiteX6" fmla="*/ 2949607 w 10234246"/>
              <a:gd name="connsiteY6" fmla="*/ 8685105 h 9094970"/>
              <a:gd name="connsiteX0" fmla="*/ 3063556 w 10348195"/>
              <a:gd name="connsiteY0" fmla="*/ 8686076 h 9019991"/>
              <a:gd name="connsiteX1" fmla="*/ 7864156 w 10348195"/>
              <a:gd name="connsiteY1" fmla="*/ 5085626 h 9019991"/>
              <a:gd name="connsiteX2" fmla="*/ 10007281 w 10348195"/>
              <a:gd name="connsiteY2" fmla="*/ 699363 h 9019991"/>
              <a:gd name="connsiteX3" fmla="*/ 791843 w 10348195"/>
              <a:gd name="connsiteY3" fmla="*/ 699363 h 9019991"/>
              <a:gd name="connsiteX4" fmla="*/ 463230 w 10348195"/>
              <a:gd name="connsiteY4" fmla="*/ 7385913 h 9019991"/>
              <a:gd name="connsiteX5" fmla="*/ 648968 w 10348195"/>
              <a:gd name="connsiteY5" fmla="*/ 8714651 h 9019991"/>
              <a:gd name="connsiteX6" fmla="*/ 3063556 w 10348195"/>
              <a:gd name="connsiteY6" fmla="*/ 8686076 h 9019991"/>
              <a:gd name="connsiteX0" fmla="*/ 3088468 w 10373107"/>
              <a:gd name="connsiteY0" fmla="*/ 8686076 h 9019991"/>
              <a:gd name="connsiteX1" fmla="*/ 7889068 w 10373107"/>
              <a:gd name="connsiteY1" fmla="*/ 5085626 h 9019991"/>
              <a:gd name="connsiteX2" fmla="*/ 10032193 w 10373107"/>
              <a:gd name="connsiteY2" fmla="*/ 699363 h 9019991"/>
              <a:gd name="connsiteX3" fmla="*/ 816755 w 10373107"/>
              <a:gd name="connsiteY3" fmla="*/ 699363 h 9019991"/>
              <a:gd name="connsiteX4" fmla="*/ 488142 w 10373107"/>
              <a:gd name="connsiteY4" fmla="*/ 7385913 h 9019991"/>
              <a:gd name="connsiteX5" fmla="*/ 673880 w 10373107"/>
              <a:gd name="connsiteY5" fmla="*/ 8714651 h 9019991"/>
              <a:gd name="connsiteX6" fmla="*/ 3088468 w 10373107"/>
              <a:gd name="connsiteY6" fmla="*/ 8686076 h 9019991"/>
              <a:gd name="connsiteX0" fmla="*/ 3104849 w 10389488"/>
              <a:gd name="connsiteY0" fmla="*/ 8777753 h 9545761"/>
              <a:gd name="connsiteX1" fmla="*/ 7905449 w 10389488"/>
              <a:gd name="connsiteY1" fmla="*/ 5177303 h 9545761"/>
              <a:gd name="connsiteX2" fmla="*/ 10048574 w 10389488"/>
              <a:gd name="connsiteY2" fmla="*/ 791040 h 9545761"/>
              <a:gd name="connsiteX3" fmla="*/ 833136 w 10389488"/>
              <a:gd name="connsiteY3" fmla="*/ 791040 h 9545761"/>
              <a:gd name="connsiteX4" fmla="*/ 690261 w 10389488"/>
              <a:gd name="connsiteY4" fmla="*/ 8806328 h 9545761"/>
              <a:gd name="connsiteX5" fmla="*/ 3104849 w 10389488"/>
              <a:gd name="connsiteY5" fmla="*/ 8777753 h 954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389488" h="9545761">
                <a:moveTo>
                  <a:pt x="3104849" y="8777753"/>
                </a:moveTo>
                <a:cubicBezTo>
                  <a:pt x="4307380" y="8172915"/>
                  <a:pt x="6748162" y="6508422"/>
                  <a:pt x="7905449" y="5177303"/>
                </a:cubicBezTo>
                <a:cubicBezTo>
                  <a:pt x="9062736" y="3846184"/>
                  <a:pt x="11227293" y="1522084"/>
                  <a:pt x="10048574" y="791040"/>
                </a:cubicBezTo>
                <a:cubicBezTo>
                  <a:pt x="8869855" y="59996"/>
                  <a:pt x="2392855" y="-544841"/>
                  <a:pt x="833136" y="791040"/>
                </a:cubicBezTo>
                <a:cubicBezTo>
                  <a:pt x="-726583" y="2126921"/>
                  <a:pt x="311642" y="7475209"/>
                  <a:pt x="690261" y="8806328"/>
                </a:cubicBezTo>
                <a:cubicBezTo>
                  <a:pt x="1068880" y="10137447"/>
                  <a:pt x="1902318" y="9382591"/>
                  <a:pt x="3104849" y="8777753"/>
                </a:cubicBezTo>
                <a:close/>
              </a:path>
            </a:pathLst>
          </a:custGeom>
          <a:solidFill>
            <a:srgbClr val="B1C7D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DA3EA6-27D7-1448-B35D-5B1E9B2806B7}"/>
              </a:ext>
            </a:extLst>
          </p:cNvPr>
          <p:cNvSpPr>
            <a:spLocks noGrp="1"/>
          </p:cNvSpPr>
          <p:nvPr>
            <p:ph type="title" hasCustomPrompt="1"/>
          </p:nvPr>
        </p:nvSpPr>
        <p:spPr>
          <a:xfrm>
            <a:off x="182880" y="109728"/>
            <a:ext cx="11674132" cy="396259"/>
          </a:xfrm>
          <a:prstGeom prst="rect">
            <a:avLst/>
          </a:prstGeom>
        </p:spPr>
        <p:txBody>
          <a:bodyPr anchor="ctr"/>
          <a:lstStyle>
            <a:lvl1pPr>
              <a:defRPr sz="3600" b="0">
                <a:latin typeface="Calibri" panose="020F0502020204030204" pitchFamily="34" charset="0"/>
                <a:cs typeface="Calibri" panose="020F0502020204030204" pitchFamily="34" charset="0"/>
              </a:defRPr>
            </a:lvl1pPr>
          </a:lstStyle>
          <a:p>
            <a:r>
              <a:rPr lang="en-US"/>
              <a:t>Slide Title</a:t>
            </a:r>
          </a:p>
        </p:txBody>
      </p:sp>
      <p:sp>
        <p:nvSpPr>
          <p:cNvPr id="5" name="Slide Number Placeholder 5">
            <a:extLst>
              <a:ext uri="{FF2B5EF4-FFF2-40B4-BE49-F238E27FC236}">
                <a16:creationId xmlns:a16="http://schemas.microsoft.com/office/drawing/2014/main" id="{5BBC67EB-4853-E74B-A40B-45E2163E39B5}"/>
              </a:ext>
            </a:extLst>
          </p:cNvPr>
          <p:cNvSpPr>
            <a:spLocks noGrp="1"/>
          </p:cNvSpPr>
          <p:nvPr>
            <p:ph type="sldNum" sz="quarter" idx="4"/>
          </p:nvPr>
        </p:nvSpPr>
        <p:spPr>
          <a:xfrm>
            <a:off x="11243086" y="6501384"/>
            <a:ext cx="791794" cy="219044"/>
          </a:xfrm>
          <a:prstGeom prst="rect">
            <a:avLst/>
          </a:prstGeom>
        </p:spPr>
        <p:txBody>
          <a:bodyPr/>
          <a:lstStyle>
            <a:lvl1pPr algn="r">
              <a:defRPr sz="1400" b="0" i="0">
                <a:solidFill>
                  <a:srgbClr val="152E5F"/>
                </a:solidFill>
                <a:latin typeface="Calibri" panose="020F0502020204030204" pitchFamily="34" charset="0"/>
                <a:cs typeface="Calibri" panose="020F0502020204030204" pitchFamily="34" charset="0"/>
              </a:defRPr>
            </a:lvl1pPr>
          </a:lstStyle>
          <a:p>
            <a:fld id="{EEFCBEDE-FC15-8446-A541-D093145E132D}" type="slidenum">
              <a:rPr lang="en-US" smtClean="0"/>
              <a:pPr/>
              <a:t>‹#›</a:t>
            </a:fld>
            <a:endParaRPr lang="en-US">
              <a:solidFill>
                <a:srgbClr val="152E5F"/>
              </a:solidFill>
            </a:endParaRPr>
          </a:p>
        </p:txBody>
      </p:sp>
      <p:sp>
        <p:nvSpPr>
          <p:cNvPr id="10" name="Rounded Rectangle 9">
            <a:extLst>
              <a:ext uri="{FF2B5EF4-FFF2-40B4-BE49-F238E27FC236}">
                <a16:creationId xmlns:a16="http://schemas.microsoft.com/office/drawing/2014/main" id="{84BA0CCF-5108-3942-B5B3-067AEE0E1588}"/>
              </a:ext>
            </a:extLst>
          </p:cNvPr>
          <p:cNvSpPr/>
          <p:nvPr userDrawn="1"/>
        </p:nvSpPr>
        <p:spPr>
          <a:xfrm>
            <a:off x="-46546" y="64969"/>
            <a:ext cx="137160" cy="457200"/>
          </a:xfrm>
          <a:prstGeom prst="roundRect">
            <a:avLst/>
          </a:prstGeom>
          <a:solidFill>
            <a:srgbClr val="152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C39B7B5E-7C7B-1E4C-9900-C91860D8FB26}"/>
              </a:ext>
            </a:extLst>
          </p:cNvPr>
          <p:cNvPicPr>
            <a:picLocks noChangeAspect="1"/>
          </p:cNvPicPr>
          <p:nvPr userDrawn="1"/>
        </p:nvPicPr>
        <p:blipFill>
          <a:blip r:embed="rId2"/>
          <a:srcRect/>
          <a:stretch/>
        </p:blipFill>
        <p:spPr>
          <a:xfrm>
            <a:off x="179552" y="6590443"/>
            <a:ext cx="2266724" cy="91439"/>
          </a:xfrm>
          <a:prstGeom prst="rect">
            <a:avLst/>
          </a:prstGeom>
        </p:spPr>
      </p:pic>
    </p:spTree>
    <p:extLst>
      <p:ext uri="{BB962C8B-B14F-4D97-AF65-F5344CB8AC3E}">
        <p14:creationId xmlns:p14="http://schemas.microsoft.com/office/powerpoint/2010/main" val="58968436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Lt Blue Section w/Backgroun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A3EA6-27D7-1448-B35D-5B1E9B2806B7}"/>
              </a:ext>
            </a:extLst>
          </p:cNvPr>
          <p:cNvSpPr>
            <a:spLocks noGrp="1"/>
          </p:cNvSpPr>
          <p:nvPr>
            <p:ph type="title" hasCustomPrompt="1"/>
          </p:nvPr>
        </p:nvSpPr>
        <p:spPr>
          <a:xfrm>
            <a:off x="182880" y="109728"/>
            <a:ext cx="11674132" cy="396259"/>
          </a:xfrm>
          <a:prstGeom prst="rect">
            <a:avLst/>
          </a:prstGeom>
        </p:spPr>
        <p:txBody>
          <a:bodyPr anchor="ctr"/>
          <a:lstStyle>
            <a:lvl1pPr>
              <a:defRPr sz="3600" b="0">
                <a:latin typeface="Calibri" panose="020F0502020204030204" pitchFamily="34" charset="0"/>
                <a:cs typeface="Calibri" panose="020F0502020204030204" pitchFamily="34" charset="0"/>
              </a:defRPr>
            </a:lvl1pPr>
          </a:lstStyle>
          <a:p>
            <a:r>
              <a:rPr lang="en-US"/>
              <a:t>Edit slide title</a:t>
            </a:r>
          </a:p>
        </p:txBody>
      </p:sp>
      <p:sp>
        <p:nvSpPr>
          <p:cNvPr id="13" name="Slide Number Placeholder 5">
            <a:extLst>
              <a:ext uri="{FF2B5EF4-FFF2-40B4-BE49-F238E27FC236}">
                <a16:creationId xmlns:a16="http://schemas.microsoft.com/office/drawing/2014/main" id="{C6022C84-6019-A243-AB2E-C86ADCAB2C01}"/>
              </a:ext>
            </a:extLst>
          </p:cNvPr>
          <p:cNvSpPr>
            <a:spLocks noGrp="1"/>
          </p:cNvSpPr>
          <p:nvPr>
            <p:ph type="sldNum" sz="quarter" idx="4"/>
          </p:nvPr>
        </p:nvSpPr>
        <p:spPr>
          <a:xfrm>
            <a:off x="11243086" y="6501384"/>
            <a:ext cx="791794" cy="219044"/>
          </a:xfrm>
          <a:prstGeom prst="rect">
            <a:avLst/>
          </a:prstGeom>
        </p:spPr>
        <p:txBody>
          <a:bodyPr/>
          <a:lstStyle>
            <a:lvl1pPr algn="r">
              <a:defRPr sz="1400" b="0" i="0">
                <a:solidFill>
                  <a:srgbClr val="152E5F"/>
                </a:solidFill>
                <a:latin typeface="Calibri" panose="020F0502020204030204" pitchFamily="34" charset="0"/>
                <a:cs typeface="Calibri" panose="020F0502020204030204" pitchFamily="34" charset="0"/>
              </a:defRPr>
            </a:lvl1pPr>
          </a:lstStyle>
          <a:p>
            <a:fld id="{EEFCBEDE-FC15-8446-A541-D093145E132D}" type="slidenum">
              <a:rPr lang="en-US" smtClean="0"/>
              <a:pPr/>
              <a:t>‹#›</a:t>
            </a:fld>
            <a:endParaRPr lang="en-US">
              <a:solidFill>
                <a:srgbClr val="152E5F"/>
              </a:solidFill>
            </a:endParaRPr>
          </a:p>
        </p:txBody>
      </p:sp>
      <p:sp>
        <p:nvSpPr>
          <p:cNvPr id="12" name="Rounded Rectangle 11">
            <a:extLst>
              <a:ext uri="{FF2B5EF4-FFF2-40B4-BE49-F238E27FC236}">
                <a16:creationId xmlns:a16="http://schemas.microsoft.com/office/drawing/2014/main" id="{C40F688C-D2E4-1F43-AAFA-6CE514D3E147}"/>
              </a:ext>
            </a:extLst>
          </p:cNvPr>
          <p:cNvSpPr/>
          <p:nvPr userDrawn="1"/>
        </p:nvSpPr>
        <p:spPr>
          <a:xfrm>
            <a:off x="-46546" y="64969"/>
            <a:ext cx="137160" cy="457200"/>
          </a:xfrm>
          <a:prstGeom prst="roundRect">
            <a:avLst/>
          </a:prstGeom>
          <a:solidFill>
            <a:srgbClr val="3399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a:extLst>
              <a:ext uri="{FF2B5EF4-FFF2-40B4-BE49-F238E27FC236}">
                <a16:creationId xmlns:a16="http://schemas.microsoft.com/office/drawing/2014/main" id="{07F71E9B-69CF-3B4E-8DBC-B3F708404DE3}"/>
              </a:ext>
            </a:extLst>
          </p:cNvPr>
          <p:cNvSpPr/>
          <p:nvPr userDrawn="1"/>
        </p:nvSpPr>
        <p:spPr>
          <a:xfrm flipH="1" flipV="1">
            <a:off x="2538542" y="-1641211"/>
            <a:ext cx="10389488" cy="9545761"/>
          </a:xfrm>
          <a:custGeom>
            <a:avLst/>
            <a:gdLst>
              <a:gd name="connsiteX0" fmla="*/ 2414588 w 9358313"/>
              <a:gd name="connsiteY0" fmla="*/ 7986713 h 8015288"/>
              <a:gd name="connsiteX1" fmla="*/ 7215188 w 9358313"/>
              <a:gd name="connsiteY1" fmla="*/ 4386263 h 8015288"/>
              <a:gd name="connsiteX2" fmla="*/ 9358313 w 9358313"/>
              <a:gd name="connsiteY2" fmla="*/ 0 h 8015288"/>
              <a:gd name="connsiteX3" fmla="*/ 142875 w 9358313"/>
              <a:gd name="connsiteY3" fmla="*/ 0 h 8015288"/>
              <a:gd name="connsiteX4" fmla="*/ 142875 w 9358313"/>
              <a:gd name="connsiteY4" fmla="*/ 8015288 h 8015288"/>
              <a:gd name="connsiteX5" fmla="*/ 0 w 9358313"/>
              <a:gd name="connsiteY5" fmla="*/ 8015288 h 8015288"/>
              <a:gd name="connsiteX6" fmla="*/ 2414588 w 9358313"/>
              <a:gd name="connsiteY6" fmla="*/ 7986713 h 8015288"/>
              <a:gd name="connsiteX0" fmla="*/ 2414588 w 9699227"/>
              <a:gd name="connsiteY0" fmla="*/ 8777753 h 8806328"/>
              <a:gd name="connsiteX1" fmla="*/ 7215188 w 9699227"/>
              <a:gd name="connsiteY1" fmla="*/ 5177303 h 8806328"/>
              <a:gd name="connsiteX2" fmla="*/ 9358313 w 9699227"/>
              <a:gd name="connsiteY2" fmla="*/ 791040 h 8806328"/>
              <a:gd name="connsiteX3" fmla="*/ 142875 w 9699227"/>
              <a:gd name="connsiteY3" fmla="*/ 791040 h 8806328"/>
              <a:gd name="connsiteX4" fmla="*/ 142875 w 9699227"/>
              <a:gd name="connsiteY4" fmla="*/ 8806328 h 8806328"/>
              <a:gd name="connsiteX5" fmla="*/ 0 w 9699227"/>
              <a:gd name="connsiteY5" fmla="*/ 8806328 h 8806328"/>
              <a:gd name="connsiteX6" fmla="*/ 2414588 w 9699227"/>
              <a:gd name="connsiteY6" fmla="*/ 8777753 h 8806328"/>
              <a:gd name="connsiteX0" fmla="*/ 2414588 w 9699227"/>
              <a:gd name="connsiteY0" fmla="*/ 8777753 h 8806328"/>
              <a:gd name="connsiteX1" fmla="*/ 7215188 w 9699227"/>
              <a:gd name="connsiteY1" fmla="*/ 5177303 h 8806328"/>
              <a:gd name="connsiteX2" fmla="*/ 9358313 w 9699227"/>
              <a:gd name="connsiteY2" fmla="*/ 791040 h 8806328"/>
              <a:gd name="connsiteX3" fmla="*/ 142875 w 9699227"/>
              <a:gd name="connsiteY3" fmla="*/ 791040 h 8806328"/>
              <a:gd name="connsiteX4" fmla="*/ 142875 w 9699227"/>
              <a:gd name="connsiteY4" fmla="*/ 8806328 h 8806328"/>
              <a:gd name="connsiteX5" fmla="*/ 0 w 9699227"/>
              <a:gd name="connsiteY5" fmla="*/ 8806328 h 8806328"/>
              <a:gd name="connsiteX6" fmla="*/ 2414588 w 9699227"/>
              <a:gd name="connsiteY6" fmla="*/ 8777753 h 8806328"/>
              <a:gd name="connsiteX0" fmla="*/ 2414588 w 9699227"/>
              <a:gd name="connsiteY0" fmla="*/ 8777753 h 9053077"/>
              <a:gd name="connsiteX1" fmla="*/ 7215188 w 9699227"/>
              <a:gd name="connsiteY1" fmla="*/ 5177303 h 9053077"/>
              <a:gd name="connsiteX2" fmla="*/ 9358313 w 9699227"/>
              <a:gd name="connsiteY2" fmla="*/ 791040 h 9053077"/>
              <a:gd name="connsiteX3" fmla="*/ 142875 w 9699227"/>
              <a:gd name="connsiteY3" fmla="*/ 791040 h 9053077"/>
              <a:gd name="connsiteX4" fmla="*/ 142875 w 9699227"/>
              <a:gd name="connsiteY4" fmla="*/ 8806328 h 9053077"/>
              <a:gd name="connsiteX5" fmla="*/ 0 w 9699227"/>
              <a:gd name="connsiteY5" fmla="*/ 8806328 h 9053077"/>
              <a:gd name="connsiteX6" fmla="*/ 2414588 w 9699227"/>
              <a:gd name="connsiteY6" fmla="*/ 8777753 h 9053077"/>
              <a:gd name="connsiteX0" fmla="*/ 2414588 w 9699227"/>
              <a:gd name="connsiteY0" fmla="*/ 9353884 h 9629208"/>
              <a:gd name="connsiteX1" fmla="*/ 7215188 w 9699227"/>
              <a:gd name="connsiteY1" fmla="*/ 5753434 h 9629208"/>
              <a:gd name="connsiteX2" fmla="*/ 9358313 w 9699227"/>
              <a:gd name="connsiteY2" fmla="*/ 1367171 h 9629208"/>
              <a:gd name="connsiteX3" fmla="*/ 142875 w 9699227"/>
              <a:gd name="connsiteY3" fmla="*/ 1367171 h 9629208"/>
              <a:gd name="connsiteX4" fmla="*/ 142875 w 9699227"/>
              <a:gd name="connsiteY4" fmla="*/ 9382459 h 9629208"/>
              <a:gd name="connsiteX5" fmla="*/ 0 w 9699227"/>
              <a:gd name="connsiteY5" fmla="*/ 9382459 h 9629208"/>
              <a:gd name="connsiteX6" fmla="*/ 2414588 w 9699227"/>
              <a:gd name="connsiteY6" fmla="*/ 9353884 h 9629208"/>
              <a:gd name="connsiteX0" fmla="*/ 2958053 w 10242692"/>
              <a:gd name="connsiteY0" fmla="*/ 8685105 h 8960429"/>
              <a:gd name="connsiteX1" fmla="*/ 7758653 w 10242692"/>
              <a:gd name="connsiteY1" fmla="*/ 5084655 h 8960429"/>
              <a:gd name="connsiteX2" fmla="*/ 9901778 w 10242692"/>
              <a:gd name="connsiteY2" fmla="*/ 698392 h 8960429"/>
              <a:gd name="connsiteX3" fmla="*/ 686340 w 10242692"/>
              <a:gd name="connsiteY3" fmla="*/ 698392 h 8960429"/>
              <a:gd name="connsiteX4" fmla="*/ 672052 w 10242692"/>
              <a:gd name="connsiteY4" fmla="*/ 7370655 h 8960429"/>
              <a:gd name="connsiteX5" fmla="*/ 543465 w 10242692"/>
              <a:gd name="connsiteY5" fmla="*/ 8713680 h 8960429"/>
              <a:gd name="connsiteX6" fmla="*/ 2958053 w 10242692"/>
              <a:gd name="connsiteY6" fmla="*/ 8685105 h 8960429"/>
              <a:gd name="connsiteX0" fmla="*/ 2949607 w 10234246"/>
              <a:gd name="connsiteY0" fmla="*/ 8685105 h 8960429"/>
              <a:gd name="connsiteX1" fmla="*/ 7750207 w 10234246"/>
              <a:gd name="connsiteY1" fmla="*/ 5084655 h 8960429"/>
              <a:gd name="connsiteX2" fmla="*/ 9893332 w 10234246"/>
              <a:gd name="connsiteY2" fmla="*/ 698392 h 8960429"/>
              <a:gd name="connsiteX3" fmla="*/ 677894 w 10234246"/>
              <a:gd name="connsiteY3" fmla="*/ 698392 h 8960429"/>
              <a:gd name="connsiteX4" fmla="*/ 663606 w 10234246"/>
              <a:gd name="connsiteY4" fmla="*/ 7370655 h 8960429"/>
              <a:gd name="connsiteX5" fmla="*/ 535019 w 10234246"/>
              <a:gd name="connsiteY5" fmla="*/ 8713680 h 8960429"/>
              <a:gd name="connsiteX6" fmla="*/ 2949607 w 10234246"/>
              <a:gd name="connsiteY6" fmla="*/ 8685105 h 8960429"/>
              <a:gd name="connsiteX0" fmla="*/ 2949607 w 10234246"/>
              <a:gd name="connsiteY0" fmla="*/ 8685105 h 9094970"/>
              <a:gd name="connsiteX1" fmla="*/ 7750207 w 10234246"/>
              <a:gd name="connsiteY1" fmla="*/ 5084655 h 9094970"/>
              <a:gd name="connsiteX2" fmla="*/ 9893332 w 10234246"/>
              <a:gd name="connsiteY2" fmla="*/ 698392 h 9094970"/>
              <a:gd name="connsiteX3" fmla="*/ 677894 w 10234246"/>
              <a:gd name="connsiteY3" fmla="*/ 698392 h 9094970"/>
              <a:gd name="connsiteX4" fmla="*/ 663606 w 10234246"/>
              <a:gd name="connsiteY4" fmla="*/ 7370655 h 9094970"/>
              <a:gd name="connsiteX5" fmla="*/ 535019 w 10234246"/>
              <a:gd name="connsiteY5" fmla="*/ 8713680 h 9094970"/>
              <a:gd name="connsiteX6" fmla="*/ 2949607 w 10234246"/>
              <a:gd name="connsiteY6" fmla="*/ 8685105 h 9094970"/>
              <a:gd name="connsiteX0" fmla="*/ 3063556 w 10348195"/>
              <a:gd name="connsiteY0" fmla="*/ 8686076 h 9019991"/>
              <a:gd name="connsiteX1" fmla="*/ 7864156 w 10348195"/>
              <a:gd name="connsiteY1" fmla="*/ 5085626 h 9019991"/>
              <a:gd name="connsiteX2" fmla="*/ 10007281 w 10348195"/>
              <a:gd name="connsiteY2" fmla="*/ 699363 h 9019991"/>
              <a:gd name="connsiteX3" fmla="*/ 791843 w 10348195"/>
              <a:gd name="connsiteY3" fmla="*/ 699363 h 9019991"/>
              <a:gd name="connsiteX4" fmla="*/ 463230 w 10348195"/>
              <a:gd name="connsiteY4" fmla="*/ 7385913 h 9019991"/>
              <a:gd name="connsiteX5" fmla="*/ 648968 w 10348195"/>
              <a:gd name="connsiteY5" fmla="*/ 8714651 h 9019991"/>
              <a:gd name="connsiteX6" fmla="*/ 3063556 w 10348195"/>
              <a:gd name="connsiteY6" fmla="*/ 8686076 h 9019991"/>
              <a:gd name="connsiteX0" fmla="*/ 3088468 w 10373107"/>
              <a:gd name="connsiteY0" fmla="*/ 8686076 h 9019991"/>
              <a:gd name="connsiteX1" fmla="*/ 7889068 w 10373107"/>
              <a:gd name="connsiteY1" fmla="*/ 5085626 h 9019991"/>
              <a:gd name="connsiteX2" fmla="*/ 10032193 w 10373107"/>
              <a:gd name="connsiteY2" fmla="*/ 699363 h 9019991"/>
              <a:gd name="connsiteX3" fmla="*/ 816755 w 10373107"/>
              <a:gd name="connsiteY3" fmla="*/ 699363 h 9019991"/>
              <a:gd name="connsiteX4" fmla="*/ 488142 w 10373107"/>
              <a:gd name="connsiteY4" fmla="*/ 7385913 h 9019991"/>
              <a:gd name="connsiteX5" fmla="*/ 673880 w 10373107"/>
              <a:gd name="connsiteY5" fmla="*/ 8714651 h 9019991"/>
              <a:gd name="connsiteX6" fmla="*/ 3088468 w 10373107"/>
              <a:gd name="connsiteY6" fmla="*/ 8686076 h 9019991"/>
              <a:gd name="connsiteX0" fmla="*/ 3104849 w 10389488"/>
              <a:gd name="connsiteY0" fmla="*/ 8777753 h 9545761"/>
              <a:gd name="connsiteX1" fmla="*/ 7905449 w 10389488"/>
              <a:gd name="connsiteY1" fmla="*/ 5177303 h 9545761"/>
              <a:gd name="connsiteX2" fmla="*/ 10048574 w 10389488"/>
              <a:gd name="connsiteY2" fmla="*/ 791040 h 9545761"/>
              <a:gd name="connsiteX3" fmla="*/ 833136 w 10389488"/>
              <a:gd name="connsiteY3" fmla="*/ 791040 h 9545761"/>
              <a:gd name="connsiteX4" fmla="*/ 690261 w 10389488"/>
              <a:gd name="connsiteY4" fmla="*/ 8806328 h 9545761"/>
              <a:gd name="connsiteX5" fmla="*/ 3104849 w 10389488"/>
              <a:gd name="connsiteY5" fmla="*/ 8777753 h 954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389488" h="9545761">
                <a:moveTo>
                  <a:pt x="3104849" y="8777753"/>
                </a:moveTo>
                <a:cubicBezTo>
                  <a:pt x="4307380" y="8172915"/>
                  <a:pt x="6748162" y="6508422"/>
                  <a:pt x="7905449" y="5177303"/>
                </a:cubicBezTo>
                <a:cubicBezTo>
                  <a:pt x="9062736" y="3846184"/>
                  <a:pt x="11227293" y="1522084"/>
                  <a:pt x="10048574" y="791040"/>
                </a:cubicBezTo>
                <a:cubicBezTo>
                  <a:pt x="8869855" y="59996"/>
                  <a:pt x="2392855" y="-544841"/>
                  <a:pt x="833136" y="791040"/>
                </a:cubicBezTo>
                <a:cubicBezTo>
                  <a:pt x="-726583" y="2126921"/>
                  <a:pt x="311642" y="7475209"/>
                  <a:pt x="690261" y="8806328"/>
                </a:cubicBezTo>
                <a:cubicBezTo>
                  <a:pt x="1068880" y="10137447"/>
                  <a:pt x="1902318" y="9382591"/>
                  <a:pt x="3104849" y="8777753"/>
                </a:cubicBezTo>
                <a:close/>
              </a:path>
            </a:pathLst>
          </a:custGeom>
          <a:solidFill>
            <a:srgbClr val="B1C7D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76783972-5E3B-424E-A396-2F8FAD3E1886}"/>
              </a:ext>
            </a:extLst>
          </p:cNvPr>
          <p:cNvPicPr>
            <a:picLocks noChangeAspect="1"/>
          </p:cNvPicPr>
          <p:nvPr userDrawn="1"/>
        </p:nvPicPr>
        <p:blipFill>
          <a:blip r:embed="rId2"/>
          <a:srcRect/>
          <a:stretch/>
        </p:blipFill>
        <p:spPr>
          <a:xfrm>
            <a:off x="179552" y="6590443"/>
            <a:ext cx="2266724" cy="91439"/>
          </a:xfrm>
          <a:prstGeom prst="rect">
            <a:avLst/>
          </a:prstGeom>
        </p:spPr>
      </p:pic>
    </p:spTree>
    <p:extLst>
      <p:ext uri="{BB962C8B-B14F-4D97-AF65-F5344CB8AC3E}">
        <p14:creationId xmlns:p14="http://schemas.microsoft.com/office/powerpoint/2010/main" val="2899676692"/>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Green Section w/Backgroun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A3EA6-27D7-1448-B35D-5B1E9B2806B7}"/>
              </a:ext>
            </a:extLst>
          </p:cNvPr>
          <p:cNvSpPr>
            <a:spLocks noGrp="1"/>
          </p:cNvSpPr>
          <p:nvPr>
            <p:ph type="title" hasCustomPrompt="1"/>
          </p:nvPr>
        </p:nvSpPr>
        <p:spPr>
          <a:xfrm>
            <a:off x="182880" y="109728"/>
            <a:ext cx="11674132" cy="396259"/>
          </a:xfrm>
          <a:prstGeom prst="rect">
            <a:avLst/>
          </a:prstGeom>
        </p:spPr>
        <p:txBody>
          <a:bodyPr anchor="ctr"/>
          <a:lstStyle>
            <a:lvl1pPr>
              <a:defRPr sz="3600" b="0">
                <a:latin typeface="Calibri" panose="020F0502020204030204" pitchFamily="34" charset="0"/>
                <a:cs typeface="Calibri" panose="020F0502020204030204" pitchFamily="34" charset="0"/>
              </a:defRPr>
            </a:lvl1pPr>
          </a:lstStyle>
          <a:p>
            <a:r>
              <a:rPr lang="en-US"/>
              <a:t>Slide Title</a:t>
            </a:r>
          </a:p>
        </p:txBody>
      </p:sp>
      <p:sp>
        <p:nvSpPr>
          <p:cNvPr id="5" name="Slide Number Placeholder 5">
            <a:extLst>
              <a:ext uri="{FF2B5EF4-FFF2-40B4-BE49-F238E27FC236}">
                <a16:creationId xmlns:a16="http://schemas.microsoft.com/office/drawing/2014/main" id="{5BBC67EB-4853-E74B-A40B-45E2163E39B5}"/>
              </a:ext>
            </a:extLst>
          </p:cNvPr>
          <p:cNvSpPr>
            <a:spLocks noGrp="1"/>
          </p:cNvSpPr>
          <p:nvPr>
            <p:ph type="sldNum" sz="quarter" idx="4"/>
          </p:nvPr>
        </p:nvSpPr>
        <p:spPr>
          <a:xfrm>
            <a:off x="11243086" y="6501384"/>
            <a:ext cx="791794" cy="219044"/>
          </a:xfrm>
          <a:prstGeom prst="rect">
            <a:avLst/>
          </a:prstGeom>
        </p:spPr>
        <p:txBody>
          <a:bodyPr/>
          <a:lstStyle>
            <a:lvl1pPr algn="r">
              <a:defRPr sz="1400" b="0" i="0">
                <a:solidFill>
                  <a:srgbClr val="152E5F"/>
                </a:solidFill>
                <a:latin typeface="Calibri" panose="020F0502020204030204" pitchFamily="34" charset="0"/>
                <a:cs typeface="Calibri" panose="020F0502020204030204" pitchFamily="34" charset="0"/>
              </a:defRPr>
            </a:lvl1pPr>
          </a:lstStyle>
          <a:p>
            <a:fld id="{EEFCBEDE-FC15-8446-A541-D093145E132D}" type="slidenum">
              <a:rPr lang="en-US" smtClean="0"/>
              <a:pPr/>
              <a:t>‹#›</a:t>
            </a:fld>
            <a:endParaRPr lang="en-US">
              <a:solidFill>
                <a:srgbClr val="152E5F"/>
              </a:solidFill>
            </a:endParaRPr>
          </a:p>
        </p:txBody>
      </p:sp>
      <p:sp>
        <p:nvSpPr>
          <p:cNvPr id="7" name="Rounded Rectangle 6">
            <a:extLst>
              <a:ext uri="{FF2B5EF4-FFF2-40B4-BE49-F238E27FC236}">
                <a16:creationId xmlns:a16="http://schemas.microsoft.com/office/drawing/2014/main" id="{3A70DD5F-7D33-A843-B55A-4A1E2A75B43D}"/>
              </a:ext>
            </a:extLst>
          </p:cNvPr>
          <p:cNvSpPr/>
          <p:nvPr userDrawn="1"/>
        </p:nvSpPr>
        <p:spPr>
          <a:xfrm>
            <a:off x="-46546" y="64969"/>
            <a:ext cx="137160" cy="457200"/>
          </a:xfrm>
          <a:prstGeom prst="roundRect">
            <a:avLst/>
          </a:prstGeom>
          <a:solidFill>
            <a:srgbClr val="A0C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a:extLst>
              <a:ext uri="{FF2B5EF4-FFF2-40B4-BE49-F238E27FC236}">
                <a16:creationId xmlns:a16="http://schemas.microsoft.com/office/drawing/2014/main" id="{3044F061-3E4F-3D45-A215-A0A02557EEA9}"/>
              </a:ext>
            </a:extLst>
          </p:cNvPr>
          <p:cNvSpPr/>
          <p:nvPr userDrawn="1"/>
        </p:nvSpPr>
        <p:spPr>
          <a:xfrm flipH="1" flipV="1">
            <a:off x="2538542" y="-1641211"/>
            <a:ext cx="10389488" cy="9545761"/>
          </a:xfrm>
          <a:custGeom>
            <a:avLst/>
            <a:gdLst>
              <a:gd name="connsiteX0" fmla="*/ 2414588 w 9358313"/>
              <a:gd name="connsiteY0" fmla="*/ 7986713 h 8015288"/>
              <a:gd name="connsiteX1" fmla="*/ 7215188 w 9358313"/>
              <a:gd name="connsiteY1" fmla="*/ 4386263 h 8015288"/>
              <a:gd name="connsiteX2" fmla="*/ 9358313 w 9358313"/>
              <a:gd name="connsiteY2" fmla="*/ 0 h 8015288"/>
              <a:gd name="connsiteX3" fmla="*/ 142875 w 9358313"/>
              <a:gd name="connsiteY3" fmla="*/ 0 h 8015288"/>
              <a:gd name="connsiteX4" fmla="*/ 142875 w 9358313"/>
              <a:gd name="connsiteY4" fmla="*/ 8015288 h 8015288"/>
              <a:gd name="connsiteX5" fmla="*/ 0 w 9358313"/>
              <a:gd name="connsiteY5" fmla="*/ 8015288 h 8015288"/>
              <a:gd name="connsiteX6" fmla="*/ 2414588 w 9358313"/>
              <a:gd name="connsiteY6" fmla="*/ 7986713 h 8015288"/>
              <a:gd name="connsiteX0" fmla="*/ 2414588 w 9699227"/>
              <a:gd name="connsiteY0" fmla="*/ 8777753 h 8806328"/>
              <a:gd name="connsiteX1" fmla="*/ 7215188 w 9699227"/>
              <a:gd name="connsiteY1" fmla="*/ 5177303 h 8806328"/>
              <a:gd name="connsiteX2" fmla="*/ 9358313 w 9699227"/>
              <a:gd name="connsiteY2" fmla="*/ 791040 h 8806328"/>
              <a:gd name="connsiteX3" fmla="*/ 142875 w 9699227"/>
              <a:gd name="connsiteY3" fmla="*/ 791040 h 8806328"/>
              <a:gd name="connsiteX4" fmla="*/ 142875 w 9699227"/>
              <a:gd name="connsiteY4" fmla="*/ 8806328 h 8806328"/>
              <a:gd name="connsiteX5" fmla="*/ 0 w 9699227"/>
              <a:gd name="connsiteY5" fmla="*/ 8806328 h 8806328"/>
              <a:gd name="connsiteX6" fmla="*/ 2414588 w 9699227"/>
              <a:gd name="connsiteY6" fmla="*/ 8777753 h 8806328"/>
              <a:gd name="connsiteX0" fmla="*/ 2414588 w 9699227"/>
              <a:gd name="connsiteY0" fmla="*/ 8777753 h 8806328"/>
              <a:gd name="connsiteX1" fmla="*/ 7215188 w 9699227"/>
              <a:gd name="connsiteY1" fmla="*/ 5177303 h 8806328"/>
              <a:gd name="connsiteX2" fmla="*/ 9358313 w 9699227"/>
              <a:gd name="connsiteY2" fmla="*/ 791040 h 8806328"/>
              <a:gd name="connsiteX3" fmla="*/ 142875 w 9699227"/>
              <a:gd name="connsiteY3" fmla="*/ 791040 h 8806328"/>
              <a:gd name="connsiteX4" fmla="*/ 142875 w 9699227"/>
              <a:gd name="connsiteY4" fmla="*/ 8806328 h 8806328"/>
              <a:gd name="connsiteX5" fmla="*/ 0 w 9699227"/>
              <a:gd name="connsiteY5" fmla="*/ 8806328 h 8806328"/>
              <a:gd name="connsiteX6" fmla="*/ 2414588 w 9699227"/>
              <a:gd name="connsiteY6" fmla="*/ 8777753 h 8806328"/>
              <a:gd name="connsiteX0" fmla="*/ 2414588 w 9699227"/>
              <a:gd name="connsiteY0" fmla="*/ 8777753 h 9053077"/>
              <a:gd name="connsiteX1" fmla="*/ 7215188 w 9699227"/>
              <a:gd name="connsiteY1" fmla="*/ 5177303 h 9053077"/>
              <a:gd name="connsiteX2" fmla="*/ 9358313 w 9699227"/>
              <a:gd name="connsiteY2" fmla="*/ 791040 h 9053077"/>
              <a:gd name="connsiteX3" fmla="*/ 142875 w 9699227"/>
              <a:gd name="connsiteY3" fmla="*/ 791040 h 9053077"/>
              <a:gd name="connsiteX4" fmla="*/ 142875 w 9699227"/>
              <a:gd name="connsiteY4" fmla="*/ 8806328 h 9053077"/>
              <a:gd name="connsiteX5" fmla="*/ 0 w 9699227"/>
              <a:gd name="connsiteY5" fmla="*/ 8806328 h 9053077"/>
              <a:gd name="connsiteX6" fmla="*/ 2414588 w 9699227"/>
              <a:gd name="connsiteY6" fmla="*/ 8777753 h 9053077"/>
              <a:gd name="connsiteX0" fmla="*/ 2414588 w 9699227"/>
              <a:gd name="connsiteY0" fmla="*/ 9353884 h 9629208"/>
              <a:gd name="connsiteX1" fmla="*/ 7215188 w 9699227"/>
              <a:gd name="connsiteY1" fmla="*/ 5753434 h 9629208"/>
              <a:gd name="connsiteX2" fmla="*/ 9358313 w 9699227"/>
              <a:gd name="connsiteY2" fmla="*/ 1367171 h 9629208"/>
              <a:gd name="connsiteX3" fmla="*/ 142875 w 9699227"/>
              <a:gd name="connsiteY3" fmla="*/ 1367171 h 9629208"/>
              <a:gd name="connsiteX4" fmla="*/ 142875 w 9699227"/>
              <a:gd name="connsiteY4" fmla="*/ 9382459 h 9629208"/>
              <a:gd name="connsiteX5" fmla="*/ 0 w 9699227"/>
              <a:gd name="connsiteY5" fmla="*/ 9382459 h 9629208"/>
              <a:gd name="connsiteX6" fmla="*/ 2414588 w 9699227"/>
              <a:gd name="connsiteY6" fmla="*/ 9353884 h 9629208"/>
              <a:gd name="connsiteX0" fmla="*/ 2958053 w 10242692"/>
              <a:gd name="connsiteY0" fmla="*/ 8685105 h 8960429"/>
              <a:gd name="connsiteX1" fmla="*/ 7758653 w 10242692"/>
              <a:gd name="connsiteY1" fmla="*/ 5084655 h 8960429"/>
              <a:gd name="connsiteX2" fmla="*/ 9901778 w 10242692"/>
              <a:gd name="connsiteY2" fmla="*/ 698392 h 8960429"/>
              <a:gd name="connsiteX3" fmla="*/ 686340 w 10242692"/>
              <a:gd name="connsiteY3" fmla="*/ 698392 h 8960429"/>
              <a:gd name="connsiteX4" fmla="*/ 672052 w 10242692"/>
              <a:gd name="connsiteY4" fmla="*/ 7370655 h 8960429"/>
              <a:gd name="connsiteX5" fmla="*/ 543465 w 10242692"/>
              <a:gd name="connsiteY5" fmla="*/ 8713680 h 8960429"/>
              <a:gd name="connsiteX6" fmla="*/ 2958053 w 10242692"/>
              <a:gd name="connsiteY6" fmla="*/ 8685105 h 8960429"/>
              <a:gd name="connsiteX0" fmla="*/ 2949607 w 10234246"/>
              <a:gd name="connsiteY0" fmla="*/ 8685105 h 8960429"/>
              <a:gd name="connsiteX1" fmla="*/ 7750207 w 10234246"/>
              <a:gd name="connsiteY1" fmla="*/ 5084655 h 8960429"/>
              <a:gd name="connsiteX2" fmla="*/ 9893332 w 10234246"/>
              <a:gd name="connsiteY2" fmla="*/ 698392 h 8960429"/>
              <a:gd name="connsiteX3" fmla="*/ 677894 w 10234246"/>
              <a:gd name="connsiteY3" fmla="*/ 698392 h 8960429"/>
              <a:gd name="connsiteX4" fmla="*/ 663606 w 10234246"/>
              <a:gd name="connsiteY4" fmla="*/ 7370655 h 8960429"/>
              <a:gd name="connsiteX5" fmla="*/ 535019 w 10234246"/>
              <a:gd name="connsiteY5" fmla="*/ 8713680 h 8960429"/>
              <a:gd name="connsiteX6" fmla="*/ 2949607 w 10234246"/>
              <a:gd name="connsiteY6" fmla="*/ 8685105 h 8960429"/>
              <a:gd name="connsiteX0" fmla="*/ 2949607 w 10234246"/>
              <a:gd name="connsiteY0" fmla="*/ 8685105 h 9094970"/>
              <a:gd name="connsiteX1" fmla="*/ 7750207 w 10234246"/>
              <a:gd name="connsiteY1" fmla="*/ 5084655 h 9094970"/>
              <a:gd name="connsiteX2" fmla="*/ 9893332 w 10234246"/>
              <a:gd name="connsiteY2" fmla="*/ 698392 h 9094970"/>
              <a:gd name="connsiteX3" fmla="*/ 677894 w 10234246"/>
              <a:gd name="connsiteY3" fmla="*/ 698392 h 9094970"/>
              <a:gd name="connsiteX4" fmla="*/ 663606 w 10234246"/>
              <a:gd name="connsiteY4" fmla="*/ 7370655 h 9094970"/>
              <a:gd name="connsiteX5" fmla="*/ 535019 w 10234246"/>
              <a:gd name="connsiteY5" fmla="*/ 8713680 h 9094970"/>
              <a:gd name="connsiteX6" fmla="*/ 2949607 w 10234246"/>
              <a:gd name="connsiteY6" fmla="*/ 8685105 h 9094970"/>
              <a:gd name="connsiteX0" fmla="*/ 3063556 w 10348195"/>
              <a:gd name="connsiteY0" fmla="*/ 8686076 h 9019991"/>
              <a:gd name="connsiteX1" fmla="*/ 7864156 w 10348195"/>
              <a:gd name="connsiteY1" fmla="*/ 5085626 h 9019991"/>
              <a:gd name="connsiteX2" fmla="*/ 10007281 w 10348195"/>
              <a:gd name="connsiteY2" fmla="*/ 699363 h 9019991"/>
              <a:gd name="connsiteX3" fmla="*/ 791843 w 10348195"/>
              <a:gd name="connsiteY3" fmla="*/ 699363 h 9019991"/>
              <a:gd name="connsiteX4" fmla="*/ 463230 w 10348195"/>
              <a:gd name="connsiteY4" fmla="*/ 7385913 h 9019991"/>
              <a:gd name="connsiteX5" fmla="*/ 648968 w 10348195"/>
              <a:gd name="connsiteY5" fmla="*/ 8714651 h 9019991"/>
              <a:gd name="connsiteX6" fmla="*/ 3063556 w 10348195"/>
              <a:gd name="connsiteY6" fmla="*/ 8686076 h 9019991"/>
              <a:gd name="connsiteX0" fmla="*/ 3088468 w 10373107"/>
              <a:gd name="connsiteY0" fmla="*/ 8686076 h 9019991"/>
              <a:gd name="connsiteX1" fmla="*/ 7889068 w 10373107"/>
              <a:gd name="connsiteY1" fmla="*/ 5085626 h 9019991"/>
              <a:gd name="connsiteX2" fmla="*/ 10032193 w 10373107"/>
              <a:gd name="connsiteY2" fmla="*/ 699363 h 9019991"/>
              <a:gd name="connsiteX3" fmla="*/ 816755 w 10373107"/>
              <a:gd name="connsiteY3" fmla="*/ 699363 h 9019991"/>
              <a:gd name="connsiteX4" fmla="*/ 488142 w 10373107"/>
              <a:gd name="connsiteY4" fmla="*/ 7385913 h 9019991"/>
              <a:gd name="connsiteX5" fmla="*/ 673880 w 10373107"/>
              <a:gd name="connsiteY5" fmla="*/ 8714651 h 9019991"/>
              <a:gd name="connsiteX6" fmla="*/ 3088468 w 10373107"/>
              <a:gd name="connsiteY6" fmla="*/ 8686076 h 9019991"/>
              <a:gd name="connsiteX0" fmla="*/ 3104849 w 10389488"/>
              <a:gd name="connsiteY0" fmla="*/ 8777753 h 9545761"/>
              <a:gd name="connsiteX1" fmla="*/ 7905449 w 10389488"/>
              <a:gd name="connsiteY1" fmla="*/ 5177303 h 9545761"/>
              <a:gd name="connsiteX2" fmla="*/ 10048574 w 10389488"/>
              <a:gd name="connsiteY2" fmla="*/ 791040 h 9545761"/>
              <a:gd name="connsiteX3" fmla="*/ 833136 w 10389488"/>
              <a:gd name="connsiteY3" fmla="*/ 791040 h 9545761"/>
              <a:gd name="connsiteX4" fmla="*/ 690261 w 10389488"/>
              <a:gd name="connsiteY4" fmla="*/ 8806328 h 9545761"/>
              <a:gd name="connsiteX5" fmla="*/ 3104849 w 10389488"/>
              <a:gd name="connsiteY5" fmla="*/ 8777753 h 954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389488" h="9545761">
                <a:moveTo>
                  <a:pt x="3104849" y="8777753"/>
                </a:moveTo>
                <a:cubicBezTo>
                  <a:pt x="4307380" y="8172915"/>
                  <a:pt x="6748162" y="6508422"/>
                  <a:pt x="7905449" y="5177303"/>
                </a:cubicBezTo>
                <a:cubicBezTo>
                  <a:pt x="9062736" y="3846184"/>
                  <a:pt x="11227293" y="1522084"/>
                  <a:pt x="10048574" y="791040"/>
                </a:cubicBezTo>
                <a:cubicBezTo>
                  <a:pt x="8869855" y="59996"/>
                  <a:pt x="2392855" y="-544841"/>
                  <a:pt x="833136" y="791040"/>
                </a:cubicBezTo>
                <a:cubicBezTo>
                  <a:pt x="-726583" y="2126921"/>
                  <a:pt x="311642" y="7475209"/>
                  <a:pt x="690261" y="8806328"/>
                </a:cubicBezTo>
                <a:cubicBezTo>
                  <a:pt x="1068880" y="10137447"/>
                  <a:pt x="1902318" y="9382591"/>
                  <a:pt x="3104849" y="8777753"/>
                </a:cubicBezTo>
                <a:close/>
              </a:path>
            </a:pathLst>
          </a:custGeom>
          <a:solidFill>
            <a:srgbClr val="B1C7D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08E8AA56-CE04-6E4E-8AF2-DD93C920E0C8}"/>
              </a:ext>
            </a:extLst>
          </p:cNvPr>
          <p:cNvPicPr>
            <a:picLocks noChangeAspect="1"/>
          </p:cNvPicPr>
          <p:nvPr userDrawn="1"/>
        </p:nvPicPr>
        <p:blipFill>
          <a:blip r:embed="rId2"/>
          <a:srcRect/>
          <a:stretch/>
        </p:blipFill>
        <p:spPr>
          <a:xfrm>
            <a:off x="179552" y="6590443"/>
            <a:ext cx="2266724" cy="91439"/>
          </a:xfrm>
          <a:prstGeom prst="rect">
            <a:avLst/>
          </a:prstGeom>
        </p:spPr>
      </p:pic>
    </p:spTree>
    <p:extLst>
      <p:ext uri="{BB962C8B-B14F-4D97-AF65-F5344CB8AC3E}">
        <p14:creationId xmlns:p14="http://schemas.microsoft.com/office/powerpoint/2010/main" val="266215033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Gray Section w/Backgroun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A3EA6-27D7-1448-B35D-5B1E9B2806B7}"/>
              </a:ext>
            </a:extLst>
          </p:cNvPr>
          <p:cNvSpPr>
            <a:spLocks noGrp="1"/>
          </p:cNvSpPr>
          <p:nvPr>
            <p:ph type="title" hasCustomPrompt="1"/>
          </p:nvPr>
        </p:nvSpPr>
        <p:spPr>
          <a:xfrm>
            <a:off x="182880" y="109728"/>
            <a:ext cx="11674132" cy="396259"/>
          </a:xfrm>
          <a:prstGeom prst="rect">
            <a:avLst/>
          </a:prstGeom>
        </p:spPr>
        <p:txBody>
          <a:bodyPr anchor="ctr"/>
          <a:lstStyle>
            <a:lvl1pPr>
              <a:defRPr sz="3600" b="0">
                <a:latin typeface="Calibri" panose="020F0502020204030204" pitchFamily="34" charset="0"/>
                <a:cs typeface="Calibri" panose="020F0502020204030204" pitchFamily="34" charset="0"/>
              </a:defRPr>
            </a:lvl1pPr>
          </a:lstStyle>
          <a:p>
            <a:r>
              <a:rPr lang="en-US"/>
              <a:t>Slide Title</a:t>
            </a:r>
          </a:p>
        </p:txBody>
      </p:sp>
      <p:sp>
        <p:nvSpPr>
          <p:cNvPr id="5" name="Slide Number Placeholder 5">
            <a:extLst>
              <a:ext uri="{FF2B5EF4-FFF2-40B4-BE49-F238E27FC236}">
                <a16:creationId xmlns:a16="http://schemas.microsoft.com/office/drawing/2014/main" id="{5BBC67EB-4853-E74B-A40B-45E2163E39B5}"/>
              </a:ext>
            </a:extLst>
          </p:cNvPr>
          <p:cNvSpPr>
            <a:spLocks noGrp="1"/>
          </p:cNvSpPr>
          <p:nvPr>
            <p:ph type="sldNum" sz="quarter" idx="4"/>
          </p:nvPr>
        </p:nvSpPr>
        <p:spPr>
          <a:xfrm>
            <a:off x="11243086" y="6501384"/>
            <a:ext cx="791794" cy="219044"/>
          </a:xfrm>
          <a:prstGeom prst="rect">
            <a:avLst/>
          </a:prstGeom>
        </p:spPr>
        <p:txBody>
          <a:bodyPr/>
          <a:lstStyle>
            <a:lvl1pPr algn="r">
              <a:defRPr sz="1400" b="0" i="0">
                <a:solidFill>
                  <a:srgbClr val="152E5F"/>
                </a:solidFill>
                <a:latin typeface="Calibri" panose="020F0502020204030204" pitchFamily="34" charset="0"/>
                <a:cs typeface="Calibri" panose="020F0502020204030204" pitchFamily="34" charset="0"/>
              </a:defRPr>
            </a:lvl1pPr>
          </a:lstStyle>
          <a:p>
            <a:fld id="{EEFCBEDE-FC15-8446-A541-D093145E132D}" type="slidenum">
              <a:rPr lang="en-US" smtClean="0"/>
              <a:pPr/>
              <a:t>‹#›</a:t>
            </a:fld>
            <a:endParaRPr lang="en-US">
              <a:solidFill>
                <a:srgbClr val="152E5F"/>
              </a:solidFill>
            </a:endParaRPr>
          </a:p>
        </p:txBody>
      </p:sp>
      <p:pic>
        <p:nvPicPr>
          <p:cNvPr id="4" name="Picture 3">
            <a:extLst>
              <a:ext uri="{FF2B5EF4-FFF2-40B4-BE49-F238E27FC236}">
                <a16:creationId xmlns:a16="http://schemas.microsoft.com/office/drawing/2014/main" id="{F5E6BA21-9B63-654B-8171-F8B2E9CB04E7}"/>
              </a:ext>
            </a:extLst>
          </p:cNvPr>
          <p:cNvPicPr>
            <a:picLocks noChangeAspect="1"/>
          </p:cNvPicPr>
          <p:nvPr userDrawn="1"/>
        </p:nvPicPr>
        <p:blipFill>
          <a:blip r:embed="rId2"/>
          <a:srcRect/>
          <a:stretch/>
        </p:blipFill>
        <p:spPr>
          <a:xfrm>
            <a:off x="179552" y="6590443"/>
            <a:ext cx="2266724" cy="91439"/>
          </a:xfrm>
          <a:prstGeom prst="rect">
            <a:avLst/>
          </a:prstGeom>
        </p:spPr>
      </p:pic>
      <p:sp>
        <p:nvSpPr>
          <p:cNvPr id="7" name="Rounded Rectangle 6">
            <a:extLst>
              <a:ext uri="{FF2B5EF4-FFF2-40B4-BE49-F238E27FC236}">
                <a16:creationId xmlns:a16="http://schemas.microsoft.com/office/drawing/2014/main" id="{3A70DD5F-7D33-A843-B55A-4A1E2A75B43D}"/>
              </a:ext>
            </a:extLst>
          </p:cNvPr>
          <p:cNvSpPr/>
          <p:nvPr userDrawn="1"/>
        </p:nvSpPr>
        <p:spPr>
          <a:xfrm>
            <a:off x="-46546" y="64969"/>
            <a:ext cx="137160" cy="457200"/>
          </a:xfrm>
          <a:prstGeom prst="roundRect">
            <a:avLst/>
          </a:prstGeom>
          <a:solidFill>
            <a:srgbClr val="B1C7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a:extLst>
              <a:ext uri="{FF2B5EF4-FFF2-40B4-BE49-F238E27FC236}">
                <a16:creationId xmlns:a16="http://schemas.microsoft.com/office/drawing/2014/main" id="{8417D1E3-53EE-574E-84EF-3A2B5CAA3FBC}"/>
              </a:ext>
            </a:extLst>
          </p:cNvPr>
          <p:cNvSpPr/>
          <p:nvPr userDrawn="1"/>
        </p:nvSpPr>
        <p:spPr>
          <a:xfrm flipH="1" flipV="1">
            <a:off x="2538542" y="-1641211"/>
            <a:ext cx="10389488" cy="9545761"/>
          </a:xfrm>
          <a:custGeom>
            <a:avLst/>
            <a:gdLst>
              <a:gd name="connsiteX0" fmla="*/ 2414588 w 9358313"/>
              <a:gd name="connsiteY0" fmla="*/ 7986713 h 8015288"/>
              <a:gd name="connsiteX1" fmla="*/ 7215188 w 9358313"/>
              <a:gd name="connsiteY1" fmla="*/ 4386263 h 8015288"/>
              <a:gd name="connsiteX2" fmla="*/ 9358313 w 9358313"/>
              <a:gd name="connsiteY2" fmla="*/ 0 h 8015288"/>
              <a:gd name="connsiteX3" fmla="*/ 142875 w 9358313"/>
              <a:gd name="connsiteY3" fmla="*/ 0 h 8015288"/>
              <a:gd name="connsiteX4" fmla="*/ 142875 w 9358313"/>
              <a:gd name="connsiteY4" fmla="*/ 8015288 h 8015288"/>
              <a:gd name="connsiteX5" fmla="*/ 0 w 9358313"/>
              <a:gd name="connsiteY5" fmla="*/ 8015288 h 8015288"/>
              <a:gd name="connsiteX6" fmla="*/ 2414588 w 9358313"/>
              <a:gd name="connsiteY6" fmla="*/ 7986713 h 8015288"/>
              <a:gd name="connsiteX0" fmla="*/ 2414588 w 9699227"/>
              <a:gd name="connsiteY0" fmla="*/ 8777753 h 8806328"/>
              <a:gd name="connsiteX1" fmla="*/ 7215188 w 9699227"/>
              <a:gd name="connsiteY1" fmla="*/ 5177303 h 8806328"/>
              <a:gd name="connsiteX2" fmla="*/ 9358313 w 9699227"/>
              <a:gd name="connsiteY2" fmla="*/ 791040 h 8806328"/>
              <a:gd name="connsiteX3" fmla="*/ 142875 w 9699227"/>
              <a:gd name="connsiteY3" fmla="*/ 791040 h 8806328"/>
              <a:gd name="connsiteX4" fmla="*/ 142875 w 9699227"/>
              <a:gd name="connsiteY4" fmla="*/ 8806328 h 8806328"/>
              <a:gd name="connsiteX5" fmla="*/ 0 w 9699227"/>
              <a:gd name="connsiteY5" fmla="*/ 8806328 h 8806328"/>
              <a:gd name="connsiteX6" fmla="*/ 2414588 w 9699227"/>
              <a:gd name="connsiteY6" fmla="*/ 8777753 h 8806328"/>
              <a:gd name="connsiteX0" fmla="*/ 2414588 w 9699227"/>
              <a:gd name="connsiteY0" fmla="*/ 8777753 h 8806328"/>
              <a:gd name="connsiteX1" fmla="*/ 7215188 w 9699227"/>
              <a:gd name="connsiteY1" fmla="*/ 5177303 h 8806328"/>
              <a:gd name="connsiteX2" fmla="*/ 9358313 w 9699227"/>
              <a:gd name="connsiteY2" fmla="*/ 791040 h 8806328"/>
              <a:gd name="connsiteX3" fmla="*/ 142875 w 9699227"/>
              <a:gd name="connsiteY3" fmla="*/ 791040 h 8806328"/>
              <a:gd name="connsiteX4" fmla="*/ 142875 w 9699227"/>
              <a:gd name="connsiteY4" fmla="*/ 8806328 h 8806328"/>
              <a:gd name="connsiteX5" fmla="*/ 0 w 9699227"/>
              <a:gd name="connsiteY5" fmla="*/ 8806328 h 8806328"/>
              <a:gd name="connsiteX6" fmla="*/ 2414588 w 9699227"/>
              <a:gd name="connsiteY6" fmla="*/ 8777753 h 8806328"/>
              <a:gd name="connsiteX0" fmla="*/ 2414588 w 9699227"/>
              <a:gd name="connsiteY0" fmla="*/ 8777753 h 9053077"/>
              <a:gd name="connsiteX1" fmla="*/ 7215188 w 9699227"/>
              <a:gd name="connsiteY1" fmla="*/ 5177303 h 9053077"/>
              <a:gd name="connsiteX2" fmla="*/ 9358313 w 9699227"/>
              <a:gd name="connsiteY2" fmla="*/ 791040 h 9053077"/>
              <a:gd name="connsiteX3" fmla="*/ 142875 w 9699227"/>
              <a:gd name="connsiteY3" fmla="*/ 791040 h 9053077"/>
              <a:gd name="connsiteX4" fmla="*/ 142875 w 9699227"/>
              <a:gd name="connsiteY4" fmla="*/ 8806328 h 9053077"/>
              <a:gd name="connsiteX5" fmla="*/ 0 w 9699227"/>
              <a:gd name="connsiteY5" fmla="*/ 8806328 h 9053077"/>
              <a:gd name="connsiteX6" fmla="*/ 2414588 w 9699227"/>
              <a:gd name="connsiteY6" fmla="*/ 8777753 h 9053077"/>
              <a:gd name="connsiteX0" fmla="*/ 2414588 w 9699227"/>
              <a:gd name="connsiteY0" fmla="*/ 9353884 h 9629208"/>
              <a:gd name="connsiteX1" fmla="*/ 7215188 w 9699227"/>
              <a:gd name="connsiteY1" fmla="*/ 5753434 h 9629208"/>
              <a:gd name="connsiteX2" fmla="*/ 9358313 w 9699227"/>
              <a:gd name="connsiteY2" fmla="*/ 1367171 h 9629208"/>
              <a:gd name="connsiteX3" fmla="*/ 142875 w 9699227"/>
              <a:gd name="connsiteY3" fmla="*/ 1367171 h 9629208"/>
              <a:gd name="connsiteX4" fmla="*/ 142875 w 9699227"/>
              <a:gd name="connsiteY4" fmla="*/ 9382459 h 9629208"/>
              <a:gd name="connsiteX5" fmla="*/ 0 w 9699227"/>
              <a:gd name="connsiteY5" fmla="*/ 9382459 h 9629208"/>
              <a:gd name="connsiteX6" fmla="*/ 2414588 w 9699227"/>
              <a:gd name="connsiteY6" fmla="*/ 9353884 h 9629208"/>
              <a:gd name="connsiteX0" fmla="*/ 2958053 w 10242692"/>
              <a:gd name="connsiteY0" fmla="*/ 8685105 h 8960429"/>
              <a:gd name="connsiteX1" fmla="*/ 7758653 w 10242692"/>
              <a:gd name="connsiteY1" fmla="*/ 5084655 h 8960429"/>
              <a:gd name="connsiteX2" fmla="*/ 9901778 w 10242692"/>
              <a:gd name="connsiteY2" fmla="*/ 698392 h 8960429"/>
              <a:gd name="connsiteX3" fmla="*/ 686340 w 10242692"/>
              <a:gd name="connsiteY3" fmla="*/ 698392 h 8960429"/>
              <a:gd name="connsiteX4" fmla="*/ 672052 w 10242692"/>
              <a:gd name="connsiteY4" fmla="*/ 7370655 h 8960429"/>
              <a:gd name="connsiteX5" fmla="*/ 543465 w 10242692"/>
              <a:gd name="connsiteY5" fmla="*/ 8713680 h 8960429"/>
              <a:gd name="connsiteX6" fmla="*/ 2958053 w 10242692"/>
              <a:gd name="connsiteY6" fmla="*/ 8685105 h 8960429"/>
              <a:gd name="connsiteX0" fmla="*/ 2949607 w 10234246"/>
              <a:gd name="connsiteY0" fmla="*/ 8685105 h 8960429"/>
              <a:gd name="connsiteX1" fmla="*/ 7750207 w 10234246"/>
              <a:gd name="connsiteY1" fmla="*/ 5084655 h 8960429"/>
              <a:gd name="connsiteX2" fmla="*/ 9893332 w 10234246"/>
              <a:gd name="connsiteY2" fmla="*/ 698392 h 8960429"/>
              <a:gd name="connsiteX3" fmla="*/ 677894 w 10234246"/>
              <a:gd name="connsiteY3" fmla="*/ 698392 h 8960429"/>
              <a:gd name="connsiteX4" fmla="*/ 663606 w 10234246"/>
              <a:gd name="connsiteY4" fmla="*/ 7370655 h 8960429"/>
              <a:gd name="connsiteX5" fmla="*/ 535019 w 10234246"/>
              <a:gd name="connsiteY5" fmla="*/ 8713680 h 8960429"/>
              <a:gd name="connsiteX6" fmla="*/ 2949607 w 10234246"/>
              <a:gd name="connsiteY6" fmla="*/ 8685105 h 8960429"/>
              <a:gd name="connsiteX0" fmla="*/ 2949607 w 10234246"/>
              <a:gd name="connsiteY0" fmla="*/ 8685105 h 9094970"/>
              <a:gd name="connsiteX1" fmla="*/ 7750207 w 10234246"/>
              <a:gd name="connsiteY1" fmla="*/ 5084655 h 9094970"/>
              <a:gd name="connsiteX2" fmla="*/ 9893332 w 10234246"/>
              <a:gd name="connsiteY2" fmla="*/ 698392 h 9094970"/>
              <a:gd name="connsiteX3" fmla="*/ 677894 w 10234246"/>
              <a:gd name="connsiteY3" fmla="*/ 698392 h 9094970"/>
              <a:gd name="connsiteX4" fmla="*/ 663606 w 10234246"/>
              <a:gd name="connsiteY4" fmla="*/ 7370655 h 9094970"/>
              <a:gd name="connsiteX5" fmla="*/ 535019 w 10234246"/>
              <a:gd name="connsiteY5" fmla="*/ 8713680 h 9094970"/>
              <a:gd name="connsiteX6" fmla="*/ 2949607 w 10234246"/>
              <a:gd name="connsiteY6" fmla="*/ 8685105 h 9094970"/>
              <a:gd name="connsiteX0" fmla="*/ 3063556 w 10348195"/>
              <a:gd name="connsiteY0" fmla="*/ 8686076 h 9019991"/>
              <a:gd name="connsiteX1" fmla="*/ 7864156 w 10348195"/>
              <a:gd name="connsiteY1" fmla="*/ 5085626 h 9019991"/>
              <a:gd name="connsiteX2" fmla="*/ 10007281 w 10348195"/>
              <a:gd name="connsiteY2" fmla="*/ 699363 h 9019991"/>
              <a:gd name="connsiteX3" fmla="*/ 791843 w 10348195"/>
              <a:gd name="connsiteY3" fmla="*/ 699363 h 9019991"/>
              <a:gd name="connsiteX4" fmla="*/ 463230 w 10348195"/>
              <a:gd name="connsiteY4" fmla="*/ 7385913 h 9019991"/>
              <a:gd name="connsiteX5" fmla="*/ 648968 w 10348195"/>
              <a:gd name="connsiteY5" fmla="*/ 8714651 h 9019991"/>
              <a:gd name="connsiteX6" fmla="*/ 3063556 w 10348195"/>
              <a:gd name="connsiteY6" fmla="*/ 8686076 h 9019991"/>
              <a:gd name="connsiteX0" fmla="*/ 3088468 w 10373107"/>
              <a:gd name="connsiteY0" fmla="*/ 8686076 h 9019991"/>
              <a:gd name="connsiteX1" fmla="*/ 7889068 w 10373107"/>
              <a:gd name="connsiteY1" fmla="*/ 5085626 h 9019991"/>
              <a:gd name="connsiteX2" fmla="*/ 10032193 w 10373107"/>
              <a:gd name="connsiteY2" fmla="*/ 699363 h 9019991"/>
              <a:gd name="connsiteX3" fmla="*/ 816755 w 10373107"/>
              <a:gd name="connsiteY3" fmla="*/ 699363 h 9019991"/>
              <a:gd name="connsiteX4" fmla="*/ 488142 w 10373107"/>
              <a:gd name="connsiteY4" fmla="*/ 7385913 h 9019991"/>
              <a:gd name="connsiteX5" fmla="*/ 673880 w 10373107"/>
              <a:gd name="connsiteY5" fmla="*/ 8714651 h 9019991"/>
              <a:gd name="connsiteX6" fmla="*/ 3088468 w 10373107"/>
              <a:gd name="connsiteY6" fmla="*/ 8686076 h 9019991"/>
              <a:gd name="connsiteX0" fmla="*/ 3104849 w 10389488"/>
              <a:gd name="connsiteY0" fmla="*/ 8777753 h 9545761"/>
              <a:gd name="connsiteX1" fmla="*/ 7905449 w 10389488"/>
              <a:gd name="connsiteY1" fmla="*/ 5177303 h 9545761"/>
              <a:gd name="connsiteX2" fmla="*/ 10048574 w 10389488"/>
              <a:gd name="connsiteY2" fmla="*/ 791040 h 9545761"/>
              <a:gd name="connsiteX3" fmla="*/ 833136 w 10389488"/>
              <a:gd name="connsiteY3" fmla="*/ 791040 h 9545761"/>
              <a:gd name="connsiteX4" fmla="*/ 690261 w 10389488"/>
              <a:gd name="connsiteY4" fmla="*/ 8806328 h 9545761"/>
              <a:gd name="connsiteX5" fmla="*/ 3104849 w 10389488"/>
              <a:gd name="connsiteY5" fmla="*/ 8777753 h 954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389488" h="9545761">
                <a:moveTo>
                  <a:pt x="3104849" y="8777753"/>
                </a:moveTo>
                <a:cubicBezTo>
                  <a:pt x="4307380" y="8172915"/>
                  <a:pt x="6748162" y="6508422"/>
                  <a:pt x="7905449" y="5177303"/>
                </a:cubicBezTo>
                <a:cubicBezTo>
                  <a:pt x="9062736" y="3846184"/>
                  <a:pt x="11227293" y="1522084"/>
                  <a:pt x="10048574" y="791040"/>
                </a:cubicBezTo>
                <a:cubicBezTo>
                  <a:pt x="8869855" y="59996"/>
                  <a:pt x="2392855" y="-544841"/>
                  <a:pt x="833136" y="791040"/>
                </a:cubicBezTo>
                <a:cubicBezTo>
                  <a:pt x="-726583" y="2126921"/>
                  <a:pt x="311642" y="7475209"/>
                  <a:pt x="690261" y="8806328"/>
                </a:cubicBezTo>
                <a:cubicBezTo>
                  <a:pt x="1068880" y="10137447"/>
                  <a:pt x="1902318" y="9382591"/>
                  <a:pt x="3104849" y="8777753"/>
                </a:cubicBezTo>
                <a:close/>
              </a:path>
            </a:pathLst>
          </a:custGeom>
          <a:solidFill>
            <a:srgbClr val="B1C7D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1487504"/>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Dk Blue Section No Backgroun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A3EA6-27D7-1448-B35D-5B1E9B2806B7}"/>
              </a:ext>
            </a:extLst>
          </p:cNvPr>
          <p:cNvSpPr>
            <a:spLocks noGrp="1"/>
          </p:cNvSpPr>
          <p:nvPr>
            <p:ph type="title" hasCustomPrompt="1"/>
          </p:nvPr>
        </p:nvSpPr>
        <p:spPr>
          <a:xfrm>
            <a:off x="182880" y="109728"/>
            <a:ext cx="11674132" cy="396259"/>
          </a:xfrm>
          <a:prstGeom prst="rect">
            <a:avLst/>
          </a:prstGeom>
        </p:spPr>
        <p:txBody>
          <a:bodyPr anchor="ctr"/>
          <a:lstStyle>
            <a:lvl1pPr>
              <a:defRPr sz="3600" b="0">
                <a:latin typeface="Calibri" panose="020F0502020204030204" pitchFamily="34" charset="0"/>
                <a:cs typeface="Calibri" panose="020F0502020204030204" pitchFamily="34" charset="0"/>
              </a:defRPr>
            </a:lvl1pPr>
          </a:lstStyle>
          <a:p>
            <a:r>
              <a:rPr lang="en-US"/>
              <a:t>Slide Title</a:t>
            </a:r>
          </a:p>
        </p:txBody>
      </p:sp>
      <p:sp>
        <p:nvSpPr>
          <p:cNvPr id="5" name="Slide Number Placeholder 5">
            <a:extLst>
              <a:ext uri="{FF2B5EF4-FFF2-40B4-BE49-F238E27FC236}">
                <a16:creationId xmlns:a16="http://schemas.microsoft.com/office/drawing/2014/main" id="{5BBC67EB-4853-E74B-A40B-45E2163E39B5}"/>
              </a:ext>
            </a:extLst>
          </p:cNvPr>
          <p:cNvSpPr>
            <a:spLocks noGrp="1"/>
          </p:cNvSpPr>
          <p:nvPr>
            <p:ph type="sldNum" sz="quarter" idx="4"/>
          </p:nvPr>
        </p:nvSpPr>
        <p:spPr>
          <a:xfrm>
            <a:off x="11243086" y="6501384"/>
            <a:ext cx="791794" cy="219044"/>
          </a:xfrm>
          <a:prstGeom prst="rect">
            <a:avLst/>
          </a:prstGeom>
        </p:spPr>
        <p:txBody>
          <a:bodyPr/>
          <a:lstStyle>
            <a:lvl1pPr algn="r">
              <a:defRPr sz="1400" b="0" i="0">
                <a:solidFill>
                  <a:srgbClr val="152E5F"/>
                </a:solidFill>
                <a:latin typeface="Calibri" panose="020F0502020204030204" pitchFamily="34" charset="0"/>
                <a:cs typeface="Calibri" panose="020F0502020204030204" pitchFamily="34" charset="0"/>
              </a:defRPr>
            </a:lvl1pPr>
          </a:lstStyle>
          <a:p>
            <a:fld id="{EEFCBEDE-FC15-8446-A541-D093145E132D}" type="slidenum">
              <a:rPr lang="en-US" smtClean="0"/>
              <a:pPr/>
              <a:t>‹#›</a:t>
            </a:fld>
            <a:endParaRPr lang="en-US">
              <a:solidFill>
                <a:srgbClr val="152E5F"/>
              </a:solidFill>
            </a:endParaRPr>
          </a:p>
        </p:txBody>
      </p:sp>
      <p:sp>
        <p:nvSpPr>
          <p:cNvPr id="10" name="Rounded Rectangle 9">
            <a:extLst>
              <a:ext uri="{FF2B5EF4-FFF2-40B4-BE49-F238E27FC236}">
                <a16:creationId xmlns:a16="http://schemas.microsoft.com/office/drawing/2014/main" id="{84BA0CCF-5108-3942-B5B3-067AEE0E1588}"/>
              </a:ext>
            </a:extLst>
          </p:cNvPr>
          <p:cNvSpPr/>
          <p:nvPr userDrawn="1"/>
        </p:nvSpPr>
        <p:spPr>
          <a:xfrm>
            <a:off x="-46546" y="64969"/>
            <a:ext cx="137160" cy="457200"/>
          </a:xfrm>
          <a:prstGeom prst="roundRect">
            <a:avLst/>
          </a:prstGeom>
          <a:solidFill>
            <a:srgbClr val="152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5F012ACA-308C-884C-8326-CF4471770FBF}"/>
              </a:ext>
            </a:extLst>
          </p:cNvPr>
          <p:cNvPicPr>
            <a:picLocks noChangeAspect="1"/>
          </p:cNvPicPr>
          <p:nvPr userDrawn="1"/>
        </p:nvPicPr>
        <p:blipFill>
          <a:blip r:embed="rId2"/>
          <a:srcRect/>
          <a:stretch/>
        </p:blipFill>
        <p:spPr>
          <a:xfrm>
            <a:off x="179552" y="6590443"/>
            <a:ext cx="2266724" cy="91439"/>
          </a:xfrm>
          <a:prstGeom prst="rect">
            <a:avLst/>
          </a:prstGeom>
        </p:spPr>
      </p:pic>
    </p:spTree>
    <p:extLst>
      <p:ext uri="{BB962C8B-B14F-4D97-AF65-F5344CB8AC3E}">
        <p14:creationId xmlns:p14="http://schemas.microsoft.com/office/powerpoint/2010/main" val="2564210513"/>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Lt Blue Section No Backgroun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A3EA6-27D7-1448-B35D-5B1E9B2806B7}"/>
              </a:ext>
            </a:extLst>
          </p:cNvPr>
          <p:cNvSpPr>
            <a:spLocks noGrp="1"/>
          </p:cNvSpPr>
          <p:nvPr>
            <p:ph type="title" hasCustomPrompt="1"/>
          </p:nvPr>
        </p:nvSpPr>
        <p:spPr>
          <a:xfrm>
            <a:off x="182880" y="109728"/>
            <a:ext cx="11674132" cy="396259"/>
          </a:xfrm>
          <a:prstGeom prst="rect">
            <a:avLst/>
          </a:prstGeom>
        </p:spPr>
        <p:txBody>
          <a:bodyPr anchor="ctr"/>
          <a:lstStyle>
            <a:lvl1pPr>
              <a:defRPr sz="3600" b="0">
                <a:latin typeface="Calibri" panose="020F0502020204030204" pitchFamily="34" charset="0"/>
                <a:cs typeface="Calibri" panose="020F0502020204030204" pitchFamily="34" charset="0"/>
              </a:defRPr>
            </a:lvl1pPr>
          </a:lstStyle>
          <a:p>
            <a:r>
              <a:rPr lang="en-US"/>
              <a:t>Slide Title</a:t>
            </a:r>
          </a:p>
        </p:txBody>
      </p:sp>
      <p:sp>
        <p:nvSpPr>
          <p:cNvPr id="13" name="Slide Number Placeholder 5">
            <a:extLst>
              <a:ext uri="{FF2B5EF4-FFF2-40B4-BE49-F238E27FC236}">
                <a16:creationId xmlns:a16="http://schemas.microsoft.com/office/drawing/2014/main" id="{C6022C84-6019-A243-AB2E-C86ADCAB2C01}"/>
              </a:ext>
            </a:extLst>
          </p:cNvPr>
          <p:cNvSpPr>
            <a:spLocks noGrp="1"/>
          </p:cNvSpPr>
          <p:nvPr>
            <p:ph type="sldNum" sz="quarter" idx="4"/>
          </p:nvPr>
        </p:nvSpPr>
        <p:spPr>
          <a:xfrm>
            <a:off x="11243086" y="6501384"/>
            <a:ext cx="791794" cy="219044"/>
          </a:xfrm>
          <a:prstGeom prst="rect">
            <a:avLst/>
          </a:prstGeom>
        </p:spPr>
        <p:txBody>
          <a:bodyPr/>
          <a:lstStyle>
            <a:lvl1pPr algn="r">
              <a:defRPr sz="1400" b="0" i="0">
                <a:solidFill>
                  <a:srgbClr val="152E5F"/>
                </a:solidFill>
                <a:latin typeface="Calibri" panose="020F0502020204030204" pitchFamily="34" charset="0"/>
                <a:cs typeface="Calibri" panose="020F0502020204030204" pitchFamily="34" charset="0"/>
              </a:defRPr>
            </a:lvl1pPr>
          </a:lstStyle>
          <a:p>
            <a:fld id="{EEFCBEDE-FC15-8446-A541-D093145E132D}" type="slidenum">
              <a:rPr lang="en-US" smtClean="0"/>
              <a:pPr/>
              <a:t>‹#›</a:t>
            </a:fld>
            <a:endParaRPr lang="en-US">
              <a:solidFill>
                <a:srgbClr val="152E5F"/>
              </a:solidFill>
            </a:endParaRPr>
          </a:p>
        </p:txBody>
      </p:sp>
      <p:pic>
        <p:nvPicPr>
          <p:cNvPr id="16" name="Picture 15">
            <a:extLst>
              <a:ext uri="{FF2B5EF4-FFF2-40B4-BE49-F238E27FC236}">
                <a16:creationId xmlns:a16="http://schemas.microsoft.com/office/drawing/2014/main" id="{3B668F3E-4229-3C41-AD22-163BA8DB69F8}"/>
              </a:ext>
            </a:extLst>
          </p:cNvPr>
          <p:cNvPicPr>
            <a:picLocks noChangeAspect="1"/>
          </p:cNvPicPr>
          <p:nvPr userDrawn="1"/>
        </p:nvPicPr>
        <p:blipFill>
          <a:blip r:embed="rId2"/>
          <a:srcRect/>
          <a:stretch/>
        </p:blipFill>
        <p:spPr>
          <a:xfrm>
            <a:off x="179552" y="6590443"/>
            <a:ext cx="2266724" cy="91439"/>
          </a:xfrm>
          <a:prstGeom prst="rect">
            <a:avLst/>
          </a:prstGeom>
        </p:spPr>
      </p:pic>
      <p:sp>
        <p:nvSpPr>
          <p:cNvPr id="12" name="Rounded Rectangle 11">
            <a:extLst>
              <a:ext uri="{FF2B5EF4-FFF2-40B4-BE49-F238E27FC236}">
                <a16:creationId xmlns:a16="http://schemas.microsoft.com/office/drawing/2014/main" id="{C40F688C-D2E4-1F43-AAFA-6CE514D3E147}"/>
              </a:ext>
            </a:extLst>
          </p:cNvPr>
          <p:cNvSpPr/>
          <p:nvPr userDrawn="1"/>
        </p:nvSpPr>
        <p:spPr>
          <a:xfrm>
            <a:off x="-46546" y="64969"/>
            <a:ext cx="137160" cy="457200"/>
          </a:xfrm>
          <a:prstGeom prst="roundRect">
            <a:avLst/>
          </a:prstGeom>
          <a:solidFill>
            <a:srgbClr val="3399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3266479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Green Section No Backgroun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A3EA6-27D7-1448-B35D-5B1E9B2806B7}"/>
              </a:ext>
            </a:extLst>
          </p:cNvPr>
          <p:cNvSpPr>
            <a:spLocks noGrp="1"/>
          </p:cNvSpPr>
          <p:nvPr>
            <p:ph type="title" hasCustomPrompt="1"/>
          </p:nvPr>
        </p:nvSpPr>
        <p:spPr>
          <a:xfrm>
            <a:off x="182880" y="109728"/>
            <a:ext cx="11674132" cy="396259"/>
          </a:xfrm>
          <a:prstGeom prst="rect">
            <a:avLst/>
          </a:prstGeom>
        </p:spPr>
        <p:txBody>
          <a:bodyPr anchor="ctr"/>
          <a:lstStyle>
            <a:lvl1pPr>
              <a:defRPr sz="3600" b="0">
                <a:latin typeface="Calibri" panose="020F0502020204030204" pitchFamily="34" charset="0"/>
                <a:cs typeface="Calibri" panose="020F0502020204030204" pitchFamily="34" charset="0"/>
              </a:defRPr>
            </a:lvl1pPr>
          </a:lstStyle>
          <a:p>
            <a:r>
              <a:rPr lang="en-US"/>
              <a:t>Slide Title</a:t>
            </a:r>
          </a:p>
        </p:txBody>
      </p:sp>
      <p:sp>
        <p:nvSpPr>
          <p:cNvPr id="5" name="Slide Number Placeholder 5">
            <a:extLst>
              <a:ext uri="{FF2B5EF4-FFF2-40B4-BE49-F238E27FC236}">
                <a16:creationId xmlns:a16="http://schemas.microsoft.com/office/drawing/2014/main" id="{5BBC67EB-4853-E74B-A40B-45E2163E39B5}"/>
              </a:ext>
            </a:extLst>
          </p:cNvPr>
          <p:cNvSpPr>
            <a:spLocks noGrp="1"/>
          </p:cNvSpPr>
          <p:nvPr>
            <p:ph type="sldNum" sz="quarter" idx="4"/>
          </p:nvPr>
        </p:nvSpPr>
        <p:spPr>
          <a:xfrm>
            <a:off x="11243086" y="6501384"/>
            <a:ext cx="791794" cy="219044"/>
          </a:xfrm>
          <a:prstGeom prst="rect">
            <a:avLst/>
          </a:prstGeom>
        </p:spPr>
        <p:txBody>
          <a:bodyPr/>
          <a:lstStyle>
            <a:lvl1pPr algn="r">
              <a:defRPr sz="1400" b="0" i="0">
                <a:solidFill>
                  <a:srgbClr val="152E5F"/>
                </a:solidFill>
                <a:latin typeface="Calibri" panose="020F0502020204030204" pitchFamily="34" charset="0"/>
                <a:cs typeface="Calibri" panose="020F0502020204030204" pitchFamily="34" charset="0"/>
              </a:defRPr>
            </a:lvl1pPr>
          </a:lstStyle>
          <a:p>
            <a:fld id="{EEFCBEDE-FC15-8446-A541-D093145E132D}" type="slidenum">
              <a:rPr lang="en-US" smtClean="0"/>
              <a:pPr/>
              <a:t>‹#›</a:t>
            </a:fld>
            <a:endParaRPr lang="en-US">
              <a:solidFill>
                <a:srgbClr val="152E5F"/>
              </a:solidFill>
            </a:endParaRPr>
          </a:p>
        </p:txBody>
      </p:sp>
      <p:pic>
        <p:nvPicPr>
          <p:cNvPr id="4" name="Picture 3">
            <a:extLst>
              <a:ext uri="{FF2B5EF4-FFF2-40B4-BE49-F238E27FC236}">
                <a16:creationId xmlns:a16="http://schemas.microsoft.com/office/drawing/2014/main" id="{F5E6BA21-9B63-654B-8171-F8B2E9CB04E7}"/>
              </a:ext>
            </a:extLst>
          </p:cNvPr>
          <p:cNvPicPr>
            <a:picLocks noChangeAspect="1"/>
          </p:cNvPicPr>
          <p:nvPr userDrawn="1"/>
        </p:nvPicPr>
        <p:blipFill>
          <a:blip r:embed="rId2"/>
          <a:srcRect/>
          <a:stretch/>
        </p:blipFill>
        <p:spPr>
          <a:xfrm>
            <a:off x="179552" y="6590443"/>
            <a:ext cx="2266724" cy="91439"/>
          </a:xfrm>
          <a:prstGeom prst="rect">
            <a:avLst/>
          </a:prstGeom>
        </p:spPr>
      </p:pic>
      <p:sp>
        <p:nvSpPr>
          <p:cNvPr id="7" name="Rounded Rectangle 6">
            <a:extLst>
              <a:ext uri="{FF2B5EF4-FFF2-40B4-BE49-F238E27FC236}">
                <a16:creationId xmlns:a16="http://schemas.microsoft.com/office/drawing/2014/main" id="{3A70DD5F-7D33-A843-B55A-4A1E2A75B43D}"/>
              </a:ext>
            </a:extLst>
          </p:cNvPr>
          <p:cNvSpPr/>
          <p:nvPr userDrawn="1"/>
        </p:nvSpPr>
        <p:spPr>
          <a:xfrm>
            <a:off x="-46546" y="64969"/>
            <a:ext cx="137160" cy="457200"/>
          </a:xfrm>
          <a:prstGeom prst="roundRect">
            <a:avLst/>
          </a:prstGeom>
          <a:solidFill>
            <a:srgbClr val="A0C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77948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9727822"/>
      </p:ext>
    </p:extLst>
  </p:cSld>
  <p:clrMap bg1="lt1" tx1="dk1" bg2="lt2" tx2="dk2" accent1="accent1" accent2="accent2" accent3="accent3" accent4="accent4" accent5="accent5" accent6="accent6" hlink="hlink" folHlink="folHlink"/>
  <p:sldLayoutIdLst>
    <p:sldLayoutId id="2147483666" r:id="rId1"/>
    <p:sldLayoutId id="2147483662" r:id="rId2"/>
    <p:sldLayoutId id="2147483679" r:id="rId3"/>
    <p:sldLayoutId id="2147483663" r:id="rId4"/>
    <p:sldLayoutId id="2147483680" r:id="rId5"/>
    <p:sldLayoutId id="2147483681" r:id="rId6"/>
    <p:sldLayoutId id="2147483697" r:id="rId7"/>
    <p:sldLayoutId id="2147483698" r:id="rId8"/>
    <p:sldLayoutId id="2147483699" r:id="rId9"/>
    <p:sldLayoutId id="2147483700" r:id="rId10"/>
    <p:sldLayoutId id="2147483687" r:id="rId11"/>
    <p:sldLayoutId id="2147483683" r:id="rId12"/>
    <p:sldLayoutId id="2147483682" r:id="rId13"/>
    <p:sldLayoutId id="2147483696" r:id="rId14"/>
  </p:sldLayoutIdLst>
  <p:hf hdr="0" ftr="0" dt="0"/>
  <p:txStyles>
    <p:titleStyle>
      <a:lvl1pPr algn="l" defTabSz="914400" rtl="0" eaLnBrk="1" latinLnBrk="0" hangingPunct="1">
        <a:lnSpc>
          <a:spcPct val="90000"/>
        </a:lnSpc>
        <a:spcBef>
          <a:spcPct val="0"/>
        </a:spcBef>
        <a:buNone/>
        <a:defRPr sz="2400" b="1" i="0" kern="1200">
          <a:solidFill>
            <a:srgbClr val="152E5F"/>
          </a:solidFill>
          <a:latin typeface="Myriad Pro Light"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152E5F"/>
          </a:solidFill>
          <a:latin typeface="Myriad Pro" panose="020B05030304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152E5F"/>
          </a:solidFill>
          <a:latin typeface="Myriad Pro" panose="020B05030304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152E5F"/>
          </a:solidFill>
          <a:latin typeface="Myriad Pro" panose="020B05030304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152E5F"/>
          </a:solidFill>
          <a:latin typeface="Myriad Pro" panose="020B05030304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152E5F"/>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hyperlink" Target="https://www.cbpp.org/research/food-assistance/using-data-matching-and-targeted-outreach-to-enroll-families-with-young"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hyperlink" Target="https://bdtrust.org/wic-toolkit-22/" TargetMode="External"/><Relationship Id="rId5" Type="http://schemas.openxmlformats.org/officeDocument/2006/relationships/hyperlink" Target="https://www.cbpp.org/research/food-assistance/targeted-text-message-outreach-can-increase-wic-enrollment-pilots-show" TargetMode="External"/><Relationship Id="rId4" Type="http://schemas.openxmlformats.org/officeDocument/2006/relationships/hyperlink" Target="https://bdtrust.org/Resource_Outreach_Landscape_Exampl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bdtrust.org/bolstering-benefits-access-introducing-benefits-data-trust%E2%80%99s-new-data-sharing-playbook/"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hyperlink" Target="https://www.chcs.org/"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bdtrust.org/bridging-gaps-in-benefits-access-how-data-coordination-can-bolster-enrollment-across-programs/"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www.census.gov/content/dam/Census/library/publications/2020/demo/p60-270.pdf"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nber.org/papers/w26533" TargetMode="External"/><Relationship Id="rId3" Type="http://schemas.openxmlformats.org/officeDocument/2006/relationships/image" Target="../media/image5.png"/><Relationship Id="rId7" Type="http://schemas.openxmlformats.org/officeDocument/2006/relationships/hyperlink" Target="https://www.ncbi.nlm.nih.gov/pmc/articles/PMC6056598/"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bdtrust.org/seniors-and-snap/" TargetMode="External"/><Relationship Id="rId5" Type="http://schemas.openxmlformats.org/officeDocument/2006/relationships/hyperlink" Target="https://doi.org/10.1093/jn/136.4.1077" TargetMode="External"/><Relationship Id="rId4" Type="http://schemas.openxmlformats.org/officeDocument/2006/relationships/hyperlink" Target="https://jamanetwork.com/journals/jamainternalmedicine/fullarticle/2653910" TargetMode="External"/><Relationship Id="rId9" Type="http://schemas.openxmlformats.org/officeDocument/2006/relationships/hyperlink" Target="https://www.nber.org/papers/w20178"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47271406-E600-9041-B760-A60795E89BBE}"/>
              </a:ext>
            </a:extLst>
          </p:cNvPr>
          <p:cNvSpPr>
            <a:spLocks noGrp="1"/>
          </p:cNvSpPr>
          <p:nvPr>
            <p:ph type="body" sz="quarter" idx="12"/>
          </p:nvPr>
        </p:nvSpPr>
        <p:spPr>
          <a:xfrm>
            <a:off x="8729667" y="5145531"/>
            <a:ext cx="3648187" cy="790819"/>
          </a:xfrm>
        </p:spPr>
        <p:txBody>
          <a:bodyPr anchor="ctr">
            <a:normAutofit/>
          </a:bodyPr>
          <a:lstStyle/>
          <a:p>
            <a:r>
              <a:rPr lang="en-US" dirty="0">
                <a:latin typeface="Calibri"/>
                <a:cs typeface="Calibri"/>
              </a:rPr>
              <a:t>Jillian Humphries, Policy Manager</a:t>
            </a:r>
            <a:br>
              <a:rPr lang="en-US" dirty="0"/>
            </a:br>
            <a:r>
              <a:rPr lang="en-US" dirty="0">
                <a:latin typeface="Calibri"/>
                <a:cs typeface="Calibri"/>
              </a:rPr>
              <a:t>		</a:t>
            </a:r>
          </a:p>
        </p:txBody>
      </p:sp>
      <p:sp>
        <p:nvSpPr>
          <p:cNvPr id="11" name="Text Placeholder 10">
            <a:extLst>
              <a:ext uri="{FF2B5EF4-FFF2-40B4-BE49-F238E27FC236}">
                <a16:creationId xmlns:a16="http://schemas.microsoft.com/office/drawing/2014/main" id="{9EF8D496-EBA8-3747-B840-03124F50CB02}"/>
              </a:ext>
            </a:extLst>
          </p:cNvPr>
          <p:cNvSpPr>
            <a:spLocks noGrp="1"/>
          </p:cNvSpPr>
          <p:nvPr>
            <p:ph type="body" sz="quarter" idx="29"/>
          </p:nvPr>
        </p:nvSpPr>
        <p:spPr/>
        <p:txBody>
          <a:bodyPr anchor="ctr">
            <a:noAutofit/>
          </a:bodyPr>
          <a:lstStyle/>
          <a:p>
            <a:r>
              <a:rPr lang="en-US" dirty="0"/>
              <a:t>Benefits Data Trust</a:t>
            </a:r>
          </a:p>
          <a:p>
            <a:endParaRPr lang="en-US" dirty="0"/>
          </a:p>
        </p:txBody>
      </p:sp>
      <p:sp>
        <p:nvSpPr>
          <p:cNvPr id="4" name="Text Placeholder 3">
            <a:extLst>
              <a:ext uri="{FF2B5EF4-FFF2-40B4-BE49-F238E27FC236}">
                <a16:creationId xmlns:a16="http://schemas.microsoft.com/office/drawing/2014/main" id="{03A3B4F1-C303-DE4F-839D-6D511DCB97E0}"/>
              </a:ext>
            </a:extLst>
          </p:cNvPr>
          <p:cNvSpPr>
            <a:spLocks noGrp="1"/>
          </p:cNvSpPr>
          <p:nvPr>
            <p:ph type="body" sz="quarter" idx="32"/>
          </p:nvPr>
        </p:nvSpPr>
        <p:spPr>
          <a:xfrm>
            <a:off x="10372613" y="5540940"/>
            <a:ext cx="1819387" cy="396260"/>
          </a:xfrm>
        </p:spPr>
        <p:txBody>
          <a:bodyPr lIns="91440" tIns="45720" rIns="91440" bIns="45720" anchor="ctr"/>
          <a:lstStyle/>
          <a:p>
            <a:r>
              <a:rPr lang="en-US" dirty="0">
                <a:latin typeface="Calibri"/>
                <a:cs typeface="Calibri"/>
              </a:rPr>
              <a:t>February 7, 2023</a:t>
            </a:r>
          </a:p>
        </p:txBody>
      </p:sp>
      <p:sp>
        <p:nvSpPr>
          <p:cNvPr id="6" name="Text Placeholder 10">
            <a:extLst>
              <a:ext uri="{FF2B5EF4-FFF2-40B4-BE49-F238E27FC236}">
                <a16:creationId xmlns:a16="http://schemas.microsoft.com/office/drawing/2014/main" id="{98F418F2-358D-0B41-AFCF-C9EB14A44D8D}"/>
              </a:ext>
            </a:extLst>
          </p:cNvPr>
          <p:cNvSpPr txBox="1">
            <a:spLocks/>
          </p:cNvSpPr>
          <p:nvPr/>
        </p:nvSpPr>
        <p:spPr>
          <a:xfrm>
            <a:off x="365963" y="2958881"/>
            <a:ext cx="9648543" cy="1798843"/>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6000" b="1" i="0" kern="1200">
                <a:solidFill>
                  <a:schemeClr val="bg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152E5F"/>
                </a:solidFill>
                <a:latin typeface="Myriad Pro" panose="020B05030304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152E5F"/>
                </a:solidFill>
                <a:latin typeface="Myriad Pro" panose="020B05030304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152E5F"/>
                </a:solidFill>
                <a:latin typeface="Myriad Pro" panose="020B05030304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152E5F"/>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4400" b="0" dirty="0"/>
              <a:t>Helping people today, modernizing benefits access for tomorrow</a:t>
            </a:r>
          </a:p>
        </p:txBody>
      </p:sp>
    </p:spTree>
    <p:extLst>
      <p:ext uri="{BB962C8B-B14F-4D97-AF65-F5344CB8AC3E}">
        <p14:creationId xmlns:p14="http://schemas.microsoft.com/office/powerpoint/2010/main" val="249627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E99D496-67DF-0240-BBEA-46CBB610EE64}"/>
              </a:ext>
            </a:extLst>
          </p:cNvPr>
          <p:cNvSpPr>
            <a:spLocks noGrp="1"/>
          </p:cNvSpPr>
          <p:nvPr>
            <p:ph type="title"/>
          </p:nvPr>
        </p:nvSpPr>
        <p:spPr/>
        <p:txBody>
          <a:bodyPr lIns="91440" tIns="45720" rIns="91440" bIns="45720" anchor="ctr"/>
          <a:lstStyle/>
          <a:p>
            <a:r>
              <a:rPr lang="en-US">
                <a:latin typeface="Calibri"/>
                <a:cs typeface="Calibri"/>
              </a:rPr>
              <a:t>Where We Work</a:t>
            </a:r>
            <a:endParaRPr lang="en-US"/>
          </a:p>
        </p:txBody>
      </p:sp>
      <p:sp>
        <p:nvSpPr>
          <p:cNvPr id="3" name="Slide Number Placeholder 2">
            <a:extLst>
              <a:ext uri="{FF2B5EF4-FFF2-40B4-BE49-F238E27FC236}">
                <a16:creationId xmlns:a16="http://schemas.microsoft.com/office/drawing/2014/main" id="{97B9AFE8-E7F6-0444-A820-55234415C4FF}"/>
              </a:ext>
            </a:extLst>
          </p:cNvPr>
          <p:cNvSpPr>
            <a:spLocks noGrp="1"/>
          </p:cNvSpPr>
          <p:nvPr>
            <p:ph type="sldNum" sz="quarter" idx="4"/>
          </p:nvPr>
        </p:nvSpPr>
        <p:spPr/>
        <p:txBody>
          <a:bodyPr/>
          <a:lstStyle/>
          <a:p>
            <a:fld id="{EEFCBEDE-FC15-8446-A541-D093145E132D}" type="slidenum">
              <a:rPr lang="en-US" dirty="0" smtClean="0"/>
              <a:pPr/>
              <a:t>10</a:t>
            </a:fld>
            <a:endParaRPr lang="en-US"/>
          </a:p>
        </p:txBody>
      </p:sp>
      <p:pic>
        <p:nvPicPr>
          <p:cNvPr id="16" name="Picture 15">
            <a:extLst>
              <a:ext uri="{FF2B5EF4-FFF2-40B4-BE49-F238E27FC236}">
                <a16:creationId xmlns:a16="http://schemas.microsoft.com/office/drawing/2014/main" id="{D02DDA9C-DBE0-A74D-A6BF-EC036FA8534A}"/>
              </a:ext>
            </a:extLst>
          </p:cNvPr>
          <p:cNvPicPr>
            <a:picLocks noChangeAspect="1"/>
          </p:cNvPicPr>
          <p:nvPr/>
        </p:nvPicPr>
        <p:blipFill>
          <a:blip r:embed="rId3"/>
          <a:srcRect/>
          <a:stretch/>
        </p:blipFill>
        <p:spPr>
          <a:xfrm>
            <a:off x="333632" y="1060622"/>
            <a:ext cx="6705600" cy="5181600"/>
          </a:xfrm>
          <a:prstGeom prst="rect">
            <a:avLst/>
          </a:prstGeom>
        </p:spPr>
      </p:pic>
      <p:grpSp>
        <p:nvGrpSpPr>
          <p:cNvPr id="17" name="Group 16">
            <a:extLst>
              <a:ext uri="{FF2B5EF4-FFF2-40B4-BE49-F238E27FC236}">
                <a16:creationId xmlns:a16="http://schemas.microsoft.com/office/drawing/2014/main" id="{8561FB7E-609F-594D-9957-E3F07D2A13C9}"/>
              </a:ext>
            </a:extLst>
          </p:cNvPr>
          <p:cNvGrpSpPr/>
          <p:nvPr/>
        </p:nvGrpSpPr>
        <p:grpSpPr>
          <a:xfrm>
            <a:off x="6697749" y="2442859"/>
            <a:ext cx="5547931" cy="1646605"/>
            <a:chOff x="6797957" y="2991719"/>
            <a:chExt cx="5547931" cy="1646605"/>
          </a:xfrm>
        </p:grpSpPr>
        <p:sp>
          <p:nvSpPr>
            <p:cNvPr id="18" name="Oval 17">
              <a:extLst>
                <a:ext uri="{FF2B5EF4-FFF2-40B4-BE49-F238E27FC236}">
                  <a16:creationId xmlns:a16="http://schemas.microsoft.com/office/drawing/2014/main" id="{E34D6D6B-A6B1-F84D-8B82-801193A9BB8B}"/>
                </a:ext>
              </a:extLst>
            </p:cNvPr>
            <p:cNvSpPr/>
            <p:nvPr/>
          </p:nvSpPr>
          <p:spPr>
            <a:xfrm>
              <a:off x="6797957" y="3160727"/>
              <a:ext cx="134911" cy="134911"/>
            </a:xfrm>
            <a:prstGeom prst="ellipse">
              <a:avLst/>
            </a:prstGeom>
            <a:solidFill>
              <a:srgbClr val="152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1E894AFB-93E8-E04B-9F10-708439790081}"/>
                </a:ext>
              </a:extLst>
            </p:cNvPr>
            <p:cNvSpPr txBox="1"/>
            <p:nvPr/>
          </p:nvSpPr>
          <p:spPr>
            <a:xfrm>
              <a:off x="6932868" y="2991719"/>
              <a:ext cx="5413020" cy="1646605"/>
            </a:xfrm>
            <a:prstGeom prst="rect">
              <a:avLst/>
            </a:prstGeom>
            <a:noFill/>
          </p:spPr>
          <p:txBody>
            <a:bodyPr wrap="none" rtlCol="0">
              <a:spAutoFit/>
            </a:bodyPr>
            <a:lstStyle/>
            <a:p>
              <a:pPr>
                <a:spcAft>
                  <a:spcPts val="600"/>
                </a:spcAft>
              </a:pPr>
              <a:r>
                <a:rPr lang="en-US" sz="2400"/>
                <a:t>Policy and Practice Assistance to States*</a:t>
              </a:r>
              <a:br>
                <a:rPr lang="en-US" sz="2400"/>
              </a:br>
              <a:endParaRPr lang="en-US" sz="2400"/>
            </a:p>
            <a:p>
              <a:pPr>
                <a:spcAft>
                  <a:spcPts val="600"/>
                </a:spcAft>
              </a:pPr>
              <a:r>
                <a:rPr lang="en-US" sz="2400"/>
                <a:t>Enrollment Assistance to Individuals</a:t>
              </a:r>
              <a:br>
                <a:rPr lang="en-US" sz="2400"/>
              </a:br>
              <a:r>
                <a:rPr lang="en-US" sz="2400"/>
                <a:t>+ Policy and Practice Assistance to States*</a:t>
              </a:r>
            </a:p>
          </p:txBody>
        </p:sp>
        <p:sp>
          <p:nvSpPr>
            <p:cNvPr id="20" name="Oval 19">
              <a:extLst>
                <a:ext uri="{FF2B5EF4-FFF2-40B4-BE49-F238E27FC236}">
                  <a16:creationId xmlns:a16="http://schemas.microsoft.com/office/drawing/2014/main" id="{4CABB57F-97A7-404B-8E33-74A4DB20A71E}"/>
                </a:ext>
              </a:extLst>
            </p:cNvPr>
            <p:cNvSpPr/>
            <p:nvPr/>
          </p:nvSpPr>
          <p:spPr>
            <a:xfrm>
              <a:off x="6797957" y="3964448"/>
              <a:ext cx="134911" cy="134911"/>
            </a:xfrm>
            <a:prstGeom prst="ellipse">
              <a:avLst/>
            </a:prstGeom>
            <a:solidFill>
              <a:srgbClr val="A0C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extBox 1">
            <a:extLst>
              <a:ext uri="{FF2B5EF4-FFF2-40B4-BE49-F238E27FC236}">
                <a16:creationId xmlns:a16="http://schemas.microsoft.com/office/drawing/2014/main" id="{5114ABCD-3EE6-9C45-BC00-FE72C4090C68}"/>
              </a:ext>
            </a:extLst>
          </p:cNvPr>
          <p:cNvSpPr txBox="1"/>
          <p:nvPr/>
        </p:nvSpPr>
        <p:spPr>
          <a:xfrm>
            <a:off x="6597541" y="4324138"/>
            <a:ext cx="3775842" cy="369332"/>
          </a:xfrm>
          <a:prstGeom prst="rect">
            <a:avLst/>
          </a:prstGeom>
          <a:noFill/>
        </p:spPr>
        <p:txBody>
          <a:bodyPr wrap="none" lIns="91440" tIns="45720" rIns="91440" bIns="45720" rtlCol="0" anchor="t">
            <a:spAutoFit/>
          </a:bodyPr>
          <a:lstStyle/>
          <a:p>
            <a:r>
              <a:rPr lang="en-US" i="1"/>
              <a:t>*This map reflects BDT’s work in 2020</a:t>
            </a:r>
          </a:p>
        </p:txBody>
      </p:sp>
    </p:spTree>
    <p:extLst>
      <p:ext uri="{BB962C8B-B14F-4D97-AF65-F5344CB8AC3E}">
        <p14:creationId xmlns:p14="http://schemas.microsoft.com/office/powerpoint/2010/main" val="3286161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A758684-A16C-5EFF-39D0-FD8384F3BF8E}"/>
              </a:ext>
            </a:extLst>
          </p:cNvPr>
          <p:cNvSpPr>
            <a:spLocks noGrp="1"/>
          </p:cNvSpPr>
          <p:nvPr>
            <p:ph type="title"/>
          </p:nvPr>
        </p:nvSpPr>
        <p:spPr>
          <a:xfrm>
            <a:off x="182880" y="415243"/>
            <a:ext cx="11674132" cy="396259"/>
          </a:xfrm>
        </p:spPr>
        <p:txBody>
          <a:bodyPr/>
          <a:lstStyle/>
          <a:p>
            <a:r>
              <a:rPr lang="en-US" dirty="0"/>
              <a:t>Toolkit: Increasing WIC Coverage Through Cross-Program Data Matching and Targeted Outreach</a:t>
            </a:r>
          </a:p>
        </p:txBody>
      </p:sp>
      <p:sp>
        <p:nvSpPr>
          <p:cNvPr id="2" name="Slide Number Placeholder 1">
            <a:extLst>
              <a:ext uri="{FF2B5EF4-FFF2-40B4-BE49-F238E27FC236}">
                <a16:creationId xmlns:a16="http://schemas.microsoft.com/office/drawing/2014/main" id="{EAA0EC69-73D9-EF4C-B698-BE5D8E9A2C35}"/>
              </a:ext>
            </a:extLst>
          </p:cNvPr>
          <p:cNvSpPr>
            <a:spLocks noGrp="1"/>
          </p:cNvSpPr>
          <p:nvPr>
            <p:ph type="sldNum" sz="quarter" idx="4"/>
          </p:nvPr>
        </p:nvSpPr>
        <p:spPr/>
        <p:txBody>
          <a:bodyPr/>
          <a:lstStyle/>
          <a:p>
            <a:fld id="{EEFCBEDE-FC15-8446-A541-D093145E132D}" type="slidenum">
              <a:rPr lang="en-US" dirty="0" smtClean="0"/>
              <a:pPr/>
              <a:t>11</a:t>
            </a:fld>
            <a:endParaRPr lang="en-US"/>
          </a:p>
        </p:txBody>
      </p:sp>
      <p:pic>
        <p:nvPicPr>
          <p:cNvPr id="7" name="Picture 6">
            <a:extLst>
              <a:ext uri="{FF2B5EF4-FFF2-40B4-BE49-F238E27FC236}">
                <a16:creationId xmlns:a16="http://schemas.microsoft.com/office/drawing/2014/main" id="{020CD4C3-A583-6D41-9BA9-6844421DE62A}"/>
              </a:ext>
            </a:extLst>
          </p:cNvPr>
          <p:cNvPicPr>
            <a:picLocks noChangeAspect="1"/>
          </p:cNvPicPr>
          <p:nvPr/>
        </p:nvPicPr>
        <p:blipFill>
          <a:blip r:embed="rId3">
            <a:alphaModFix amt="25000"/>
          </a:blip>
          <a:srcRect/>
          <a:stretch/>
        </p:blipFill>
        <p:spPr>
          <a:xfrm rot="1453991">
            <a:off x="6810733" y="1112836"/>
            <a:ext cx="8350357" cy="8350357"/>
          </a:xfrm>
          <a:prstGeom prst="rect">
            <a:avLst/>
          </a:prstGeom>
        </p:spPr>
      </p:pic>
      <p:sp>
        <p:nvSpPr>
          <p:cNvPr id="11" name="TextBox 10">
            <a:extLst>
              <a:ext uri="{FF2B5EF4-FFF2-40B4-BE49-F238E27FC236}">
                <a16:creationId xmlns:a16="http://schemas.microsoft.com/office/drawing/2014/main" id="{56870F83-5FE0-D141-87F5-778DEDB38CC7}"/>
              </a:ext>
            </a:extLst>
          </p:cNvPr>
          <p:cNvSpPr txBox="1"/>
          <p:nvPr/>
        </p:nvSpPr>
        <p:spPr>
          <a:xfrm>
            <a:off x="480145" y="1628507"/>
            <a:ext cx="9190326" cy="4154984"/>
          </a:xfrm>
          <a:prstGeom prst="rect">
            <a:avLst/>
          </a:prstGeom>
          <a:noFill/>
        </p:spPr>
        <p:txBody>
          <a:bodyPr wrap="square" rtlCol="0">
            <a:spAutoFit/>
          </a:bodyPr>
          <a:lstStyle/>
          <a:p>
            <a:r>
              <a:rPr lang="en-US" sz="2400" dirty="0"/>
              <a:t>In recent years, more than 40 percent of eligible individuals have missed out on the Special Supplemental Nutrition Program for Women, Infants, and Children (WIC), despite the program’s well-documented dietary, health, and developmental benefits. Many of those missing out on WIC are enrolled in Medicaid or the Supplemental Nutrition Assistance Program (SNAP) which makes them automatically income-eligible, or “adjunctively eligible,” for WIC. This toolkit is designed to help state and local WIC agencies leverage data from Medicaid and SNAP to measure enrollment gaps and increase enrollment using tools to plan, launch, and/or strengthen data matching and targeted outreach to eligible families who are not receiving WIC benefits.</a:t>
            </a:r>
          </a:p>
        </p:txBody>
      </p:sp>
    </p:spTree>
    <p:extLst>
      <p:ext uri="{BB962C8B-B14F-4D97-AF65-F5344CB8AC3E}">
        <p14:creationId xmlns:p14="http://schemas.microsoft.com/office/powerpoint/2010/main" val="4114848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6BFEB-3CDB-F4A5-0D0D-CC0F2B67BFD0}"/>
              </a:ext>
            </a:extLst>
          </p:cNvPr>
          <p:cNvSpPr>
            <a:spLocks noGrp="1"/>
          </p:cNvSpPr>
          <p:nvPr>
            <p:ph type="title"/>
          </p:nvPr>
        </p:nvSpPr>
        <p:spPr>
          <a:xfrm>
            <a:off x="182880" y="259208"/>
            <a:ext cx="11674132" cy="396259"/>
          </a:xfrm>
        </p:spPr>
        <p:txBody>
          <a:bodyPr/>
          <a:lstStyle/>
          <a:p>
            <a:r>
              <a:rPr lang="en-US" dirty="0"/>
              <a:t>Toolkit: Increasing WIC Coverage Through Cross-Program Data Matching and Targeted Outreach</a:t>
            </a:r>
          </a:p>
        </p:txBody>
      </p:sp>
      <p:sp>
        <p:nvSpPr>
          <p:cNvPr id="3" name="Slide Number Placeholder 2">
            <a:extLst>
              <a:ext uri="{FF2B5EF4-FFF2-40B4-BE49-F238E27FC236}">
                <a16:creationId xmlns:a16="http://schemas.microsoft.com/office/drawing/2014/main" id="{66EF2E08-F5B5-9B0E-24BA-44F60F4B8BBB}"/>
              </a:ext>
            </a:extLst>
          </p:cNvPr>
          <p:cNvSpPr>
            <a:spLocks noGrp="1"/>
          </p:cNvSpPr>
          <p:nvPr>
            <p:ph type="sldNum" sz="quarter" idx="4"/>
          </p:nvPr>
        </p:nvSpPr>
        <p:spPr/>
        <p:txBody>
          <a:bodyPr/>
          <a:lstStyle/>
          <a:p>
            <a:fld id="{EEFCBEDE-FC15-8446-A541-D093145E132D}" type="slidenum">
              <a:rPr lang="en-US" smtClean="0"/>
              <a:pPr/>
              <a:t>12</a:t>
            </a:fld>
            <a:endParaRPr lang="en-US">
              <a:solidFill>
                <a:srgbClr val="152E5F"/>
              </a:solidFill>
            </a:endParaRPr>
          </a:p>
        </p:txBody>
      </p:sp>
      <p:sp>
        <p:nvSpPr>
          <p:cNvPr id="4" name="TextBox 3">
            <a:extLst>
              <a:ext uri="{FF2B5EF4-FFF2-40B4-BE49-F238E27FC236}">
                <a16:creationId xmlns:a16="http://schemas.microsoft.com/office/drawing/2014/main" id="{BCD71F92-9903-A514-B038-FC577FE109E7}"/>
              </a:ext>
            </a:extLst>
          </p:cNvPr>
          <p:cNvSpPr txBox="1"/>
          <p:nvPr/>
        </p:nvSpPr>
        <p:spPr>
          <a:xfrm>
            <a:off x="457200" y="3345366"/>
            <a:ext cx="11073161" cy="2308324"/>
          </a:xfrm>
          <a:prstGeom prst="rect">
            <a:avLst/>
          </a:prstGeom>
          <a:noFill/>
        </p:spPr>
        <p:txBody>
          <a:bodyPr wrap="square" rtlCol="0">
            <a:spAutoFit/>
          </a:bodyPr>
          <a:lstStyle/>
          <a:p>
            <a:pPr algn="l"/>
            <a:r>
              <a:rPr lang="en-US" b="0" dirty="0">
                <a:solidFill>
                  <a:srgbClr val="141F3D"/>
                </a:solidFill>
                <a:effectLst/>
                <a:latin typeface="AvenirLT-Medium"/>
              </a:rPr>
              <a:t>Additional Resources</a:t>
            </a:r>
          </a:p>
          <a:p>
            <a:pPr marL="285750" indent="-285750" algn="l">
              <a:buFont typeface="Arial" panose="020B0604020202020204" pitchFamily="34" charset="0"/>
              <a:buChar char="•"/>
            </a:pPr>
            <a:r>
              <a:rPr lang="en-US" b="1" i="0" u="sng" strike="noStrike" dirty="0">
                <a:solidFill>
                  <a:srgbClr val="3399E1"/>
                </a:solidFill>
                <a:effectLst/>
                <a:latin typeface="AvenirLT-Medium"/>
                <a:hlinkClick r:id="rId3"/>
              </a:rPr>
              <a:t>Using Data Matching and Targeted Outreach to Enroll Families With Young Children in WIC: Lessons Learned From State </a:t>
            </a:r>
            <a:r>
              <a:rPr lang="en-US" b="1" i="0" u="sng" strike="noStrike" dirty="0" err="1">
                <a:solidFill>
                  <a:srgbClr val="3399E1"/>
                </a:solidFill>
                <a:effectLst/>
                <a:latin typeface="AvenirLT-Medium"/>
                <a:hlinkClick r:id="rId3"/>
              </a:rPr>
              <a:t>Pilots</a:t>
            </a:r>
            <a:r>
              <a:rPr lang="en-US" b="1" i="0" u="none" strike="noStrike" dirty="0" err="1">
                <a:solidFill>
                  <a:srgbClr val="3399E1"/>
                </a:solidFill>
                <a:effectLst/>
                <a:latin typeface="AvenirLT-Medium"/>
                <a:hlinkClick r:id="rId3"/>
              </a:rPr>
              <a:t>Opens</a:t>
            </a:r>
            <a:r>
              <a:rPr lang="en-US" b="1" i="0" u="none" strike="noStrike" dirty="0">
                <a:solidFill>
                  <a:srgbClr val="3399E1"/>
                </a:solidFill>
                <a:effectLst/>
                <a:latin typeface="AvenirLT-Medium"/>
                <a:hlinkClick r:id="rId3"/>
              </a:rPr>
              <a:t> in a new </a:t>
            </a:r>
            <a:r>
              <a:rPr lang="en-US" b="1" i="0" u="none" strike="noStrike" dirty="0" err="1">
                <a:solidFill>
                  <a:srgbClr val="3399E1"/>
                </a:solidFill>
                <a:effectLst/>
                <a:latin typeface="AvenirLT-Medium"/>
                <a:hlinkClick r:id="rId3"/>
              </a:rPr>
              <a:t>window</a:t>
            </a:r>
            <a:r>
              <a:rPr lang="en-US" b="0" i="0" dirty="0" err="1">
                <a:solidFill>
                  <a:srgbClr val="4A5468"/>
                </a:solidFill>
                <a:effectLst/>
                <a:latin typeface="AvenirLT-Medium"/>
              </a:rPr>
              <a:t>Benefits</a:t>
            </a:r>
            <a:r>
              <a:rPr lang="en-US" b="0" i="0" dirty="0">
                <a:solidFill>
                  <a:srgbClr val="4A5468"/>
                </a:solidFill>
                <a:effectLst/>
                <a:latin typeface="AvenirLT-Medium"/>
              </a:rPr>
              <a:t> Data Trust and Center on Budget and Policy Priorities, January 5, 2021.</a:t>
            </a:r>
          </a:p>
          <a:p>
            <a:pPr marL="285750" indent="-285750" algn="l">
              <a:buFont typeface="Arial" panose="020B0604020202020204" pitchFamily="34" charset="0"/>
              <a:buChar char="•"/>
            </a:pPr>
            <a:r>
              <a:rPr lang="en-US" b="1" i="0" u="sng" strike="noStrike" dirty="0">
                <a:solidFill>
                  <a:srgbClr val="3399E1"/>
                </a:solidFill>
                <a:effectLst/>
                <a:latin typeface="AvenirLT-Medium"/>
                <a:hlinkClick r:id="rId4"/>
              </a:rPr>
              <a:t>Outreach Landscape </a:t>
            </a:r>
            <a:r>
              <a:rPr lang="en-US" b="1" i="0" u="sng" strike="noStrike" dirty="0" err="1">
                <a:solidFill>
                  <a:srgbClr val="3399E1"/>
                </a:solidFill>
                <a:effectLst/>
                <a:latin typeface="AvenirLT-Medium"/>
                <a:hlinkClick r:id="rId4"/>
              </a:rPr>
              <a:t>Examples</a:t>
            </a:r>
            <a:r>
              <a:rPr lang="en-US" b="1" i="0" u="none" strike="noStrike" dirty="0" err="1">
                <a:solidFill>
                  <a:srgbClr val="3399E1"/>
                </a:solidFill>
                <a:effectLst/>
                <a:latin typeface="AvenirLT-Medium"/>
                <a:hlinkClick r:id="rId4"/>
              </a:rPr>
              <a:t>Opens</a:t>
            </a:r>
            <a:r>
              <a:rPr lang="en-US" b="1" i="0" u="none" strike="noStrike" dirty="0">
                <a:solidFill>
                  <a:srgbClr val="3399E1"/>
                </a:solidFill>
                <a:effectLst/>
                <a:latin typeface="AvenirLT-Medium"/>
                <a:hlinkClick r:id="rId4"/>
              </a:rPr>
              <a:t> in a new </a:t>
            </a:r>
            <a:r>
              <a:rPr lang="en-US" b="1" i="0" u="none" strike="noStrike" dirty="0" err="1">
                <a:solidFill>
                  <a:srgbClr val="3399E1"/>
                </a:solidFill>
                <a:effectLst/>
                <a:latin typeface="AvenirLT-Medium"/>
                <a:hlinkClick r:id="rId4"/>
              </a:rPr>
              <a:t>window</a:t>
            </a:r>
            <a:r>
              <a:rPr lang="en-US" b="0" i="0" dirty="0" err="1">
                <a:solidFill>
                  <a:srgbClr val="4A5468"/>
                </a:solidFill>
                <a:effectLst/>
                <a:latin typeface="AvenirLT-Medium"/>
              </a:rPr>
              <a:t>This</a:t>
            </a:r>
            <a:r>
              <a:rPr lang="en-US" b="0" i="0" dirty="0">
                <a:solidFill>
                  <a:srgbClr val="4A5468"/>
                </a:solidFill>
                <a:effectLst/>
                <a:latin typeface="AvenirLT-Medium"/>
              </a:rPr>
              <a:t> resource provides descriptions of outreach in two states.</a:t>
            </a:r>
          </a:p>
          <a:p>
            <a:pPr marL="285750" indent="-285750" algn="l">
              <a:buFont typeface="Arial" panose="020B0604020202020204" pitchFamily="34" charset="0"/>
              <a:buChar char="•"/>
            </a:pPr>
            <a:r>
              <a:rPr lang="en-US" b="0" i="0" dirty="0">
                <a:solidFill>
                  <a:srgbClr val="4A5468"/>
                </a:solidFill>
                <a:effectLst/>
                <a:latin typeface="AvenirLT-Medium"/>
              </a:rPr>
              <a:t>Examples published in </a:t>
            </a:r>
            <a:r>
              <a:rPr lang="en-US" b="1" i="0" u="sng" strike="noStrike" dirty="0">
                <a:solidFill>
                  <a:srgbClr val="3399E1"/>
                </a:solidFill>
                <a:effectLst/>
                <a:latin typeface="AvenirLT-Medium"/>
                <a:hlinkClick r:id="rId5"/>
              </a:rPr>
              <a:t>Targeted Text Message Outreach Can Increase WIC Enrollment, Pilots </a:t>
            </a:r>
            <a:r>
              <a:rPr lang="en-US" b="1" i="0" u="sng" strike="noStrike" dirty="0" err="1">
                <a:solidFill>
                  <a:srgbClr val="3399E1"/>
                </a:solidFill>
                <a:effectLst/>
                <a:latin typeface="AvenirLT-Medium"/>
                <a:hlinkClick r:id="rId5"/>
              </a:rPr>
              <a:t>Show</a:t>
            </a:r>
            <a:r>
              <a:rPr lang="en-US" b="1" i="0" u="none" strike="noStrike" dirty="0" err="1">
                <a:solidFill>
                  <a:srgbClr val="3399E1"/>
                </a:solidFill>
                <a:effectLst/>
                <a:latin typeface="AvenirLT-Medium"/>
                <a:hlinkClick r:id="rId5"/>
              </a:rPr>
              <a:t>Opens</a:t>
            </a:r>
            <a:r>
              <a:rPr lang="en-US" b="1" i="0" u="none" strike="noStrike" dirty="0">
                <a:solidFill>
                  <a:srgbClr val="3399E1"/>
                </a:solidFill>
                <a:effectLst/>
                <a:latin typeface="AvenirLT-Medium"/>
                <a:hlinkClick r:id="rId5"/>
              </a:rPr>
              <a:t> in a new window</a:t>
            </a:r>
            <a:r>
              <a:rPr lang="en-US" b="0" i="0" dirty="0">
                <a:solidFill>
                  <a:srgbClr val="4A5468"/>
                </a:solidFill>
                <a:effectLst/>
                <a:latin typeface="AvenirLT-Medium"/>
              </a:rPr>
              <a:t>, Benefits Data Trust and Center on Budget and Policy Priorities, June 10, 2021.</a:t>
            </a:r>
          </a:p>
        </p:txBody>
      </p:sp>
      <p:sp>
        <p:nvSpPr>
          <p:cNvPr id="5" name="TextBox 4">
            <a:extLst>
              <a:ext uri="{FF2B5EF4-FFF2-40B4-BE49-F238E27FC236}">
                <a16:creationId xmlns:a16="http://schemas.microsoft.com/office/drawing/2014/main" id="{03484568-C2AE-486C-0A8D-D10B8C2E8F0E}"/>
              </a:ext>
            </a:extLst>
          </p:cNvPr>
          <p:cNvSpPr txBox="1"/>
          <p:nvPr/>
        </p:nvSpPr>
        <p:spPr>
          <a:xfrm>
            <a:off x="379141" y="1115121"/>
            <a:ext cx="10716322" cy="2031325"/>
          </a:xfrm>
          <a:prstGeom prst="rect">
            <a:avLst/>
          </a:prstGeom>
          <a:noFill/>
        </p:spPr>
        <p:txBody>
          <a:bodyPr wrap="square" rtlCol="0">
            <a:spAutoFit/>
          </a:bodyPr>
          <a:lstStyle/>
          <a:p>
            <a:pPr algn="l"/>
            <a:r>
              <a:rPr lang="en-US" b="0" i="0" dirty="0">
                <a:solidFill>
                  <a:srgbClr val="4A5468"/>
                </a:solidFill>
                <a:effectLst/>
                <a:latin typeface="AvenirLT-Medium"/>
              </a:rPr>
              <a:t>Completing this toolkit will help your team:</a:t>
            </a:r>
          </a:p>
          <a:p>
            <a:pPr marL="742950" lvl="1" indent="-285750">
              <a:buFont typeface="Arial" panose="020B0604020202020204" pitchFamily="34" charset="0"/>
              <a:buChar char="•"/>
            </a:pPr>
            <a:r>
              <a:rPr lang="en-US" b="0" i="0" dirty="0">
                <a:solidFill>
                  <a:srgbClr val="4A5468"/>
                </a:solidFill>
                <a:effectLst/>
                <a:latin typeface="AvenirLT-Medium"/>
              </a:rPr>
              <a:t>Set project goals for increasing WIC participation and enrolling a greater share of adjunctively eligible families;</a:t>
            </a:r>
          </a:p>
          <a:p>
            <a:pPr marL="742950" lvl="1" indent="-285750">
              <a:buFont typeface="Arial" panose="020B0604020202020204" pitchFamily="34" charset="0"/>
              <a:buChar char="•"/>
            </a:pPr>
            <a:r>
              <a:rPr lang="en-US" b="0" i="0" dirty="0">
                <a:solidFill>
                  <a:srgbClr val="4A5468"/>
                </a:solidFill>
                <a:effectLst/>
                <a:latin typeface="AvenirLT-Medium"/>
              </a:rPr>
              <a:t>Develop a comprehensive workplan for launching a data matching and targeted outreach initiative;</a:t>
            </a:r>
          </a:p>
          <a:p>
            <a:pPr marL="742950" lvl="1" indent="-285750">
              <a:buFont typeface="Arial" panose="020B0604020202020204" pitchFamily="34" charset="0"/>
              <a:buChar char="•"/>
            </a:pPr>
            <a:r>
              <a:rPr lang="en-US" b="0" i="0" dirty="0">
                <a:solidFill>
                  <a:srgbClr val="4A5468"/>
                </a:solidFill>
                <a:effectLst/>
                <a:latin typeface="AvenirLT-Medium"/>
              </a:rPr>
              <a:t>Plan an evaluation that measures progress toward goals and can guide improvements over time; and</a:t>
            </a:r>
          </a:p>
          <a:p>
            <a:pPr marL="742950" lvl="1" indent="-285750">
              <a:buFont typeface="Arial" panose="020B0604020202020204" pitchFamily="34" charset="0"/>
              <a:buChar char="•"/>
            </a:pPr>
            <a:r>
              <a:rPr lang="en-US" b="0" i="0" dirty="0">
                <a:solidFill>
                  <a:srgbClr val="4A5468"/>
                </a:solidFill>
                <a:effectLst/>
                <a:latin typeface="AvenirLT-Medium"/>
              </a:rPr>
              <a:t>Benefit from lessons learned in states that have matched Medicaid or SNAP data with WIC data to measure the enrollment gap and conduct targeted outreach.</a:t>
            </a:r>
          </a:p>
        </p:txBody>
      </p:sp>
      <p:sp>
        <p:nvSpPr>
          <p:cNvPr id="6" name="TextBox 5">
            <a:extLst>
              <a:ext uri="{FF2B5EF4-FFF2-40B4-BE49-F238E27FC236}">
                <a16:creationId xmlns:a16="http://schemas.microsoft.com/office/drawing/2014/main" id="{85A64A40-1525-49A0-114D-D3C300F079D6}"/>
              </a:ext>
            </a:extLst>
          </p:cNvPr>
          <p:cNvSpPr txBox="1"/>
          <p:nvPr/>
        </p:nvSpPr>
        <p:spPr>
          <a:xfrm>
            <a:off x="379141" y="5832088"/>
            <a:ext cx="11296186" cy="369332"/>
          </a:xfrm>
          <a:prstGeom prst="rect">
            <a:avLst/>
          </a:prstGeom>
          <a:noFill/>
        </p:spPr>
        <p:txBody>
          <a:bodyPr wrap="square" rtlCol="0">
            <a:spAutoFit/>
          </a:bodyPr>
          <a:lstStyle/>
          <a:p>
            <a:pPr algn="ctr"/>
            <a:r>
              <a:rPr lang="en-US" dirty="0"/>
              <a:t>Learn more about the WIC toolkit at </a:t>
            </a:r>
            <a:r>
              <a:rPr lang="en-US" dirty="0">
                <a:hlinkClick r:id="rId6"/>
              </a:rPr>
              <a:t>https://bdtrust.org/wic-toolkit-22/</a:t>
            </a:r>
            <a:r>
              <a:rPr lang="en-US" dirty="0"/>
              <a:t> </a:t>
            </a:r>
          </a:p>
        </p:txBody>
      </p:sp>
    </p:spTree>
    <p:extLst>
      <p:ext uri="{BB962C8B-B14F-4D97-AF65-F5344CB8AC3E}">
        <p14:creationId xmlns:p14="http://schemas.microsoft.com/office/powerpoint/2010/main" val="2786943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4E0473-0140-F010-D61A-87C76DD8C4C4}"/>
              </a:ext>
            </a:extLst>
          </p:cNvPr>
          <p:cNvSpPr>
            <a:spLocks noGrp="1"/>
          </p:cNvSpPr>
          <p:nvPr>
            <p:ph type="title"/>
          </p:nvPr>
        </p:nvSpPr>
        <p:spPr/>
        <p:txBody>
          <a:bodyPr/>
          <a:lstStyle/>
          <a:p>
            <a:r>
              <a:rPr lang="en-US" dirty="0"/>
              <a:t>DSA Playbook</a:t>
            </a:r>
          </a:p>
        </p:txBody>
      </p:sp>
      <p:sp>
        <p:nvSpPr>
          <p:cNvPr id="3" name="Slide Number Placeholder 2">
            <a:extLst>
              <a:ext uri="{FF2B5EF4-FFF2-40B4-BE49-F238E27FC236}">
                <a16:creationId xmlns:a16="http://schemas.microsoft.com/office/drawing/2014/main" id="{FD55BAA2-2844-1EC3-71AF-A9A0043F7CDD}"/>
              </a:ext>
            </a:extLst>
          </p:cNvPr>
          <p:cNvSpPr>
            <a:spLocks noGrp="1"/>
          </p:cNvSpPr>
          <p:nvPr>
            <p:ph type="sldNum" sz="quarter" idx="4"/>
          </p:nvPr>
        </p:nvSpPr>
        <p:spPr/>
        <p:txBody>
          <a:bodyPr/>
          <a:lstStyle/>
          <a:p>
            <a:fld id="{EEFCBEDE-FC15-8446-A541-D093145E132D}" type="slidenum">
              <a:rPr lang="en-US" smtClean="0"/>
              <a:pPr/>
              <a:t>13</a:t>
            </a:fld>
            <a:endParaRPr lang="en-US">
              <a:solidFill>
                <a:srgbClr val="152E5F"/>
              </a:solidFill>
            </a:endParaRPr>
          </a:p>
        </p:txBody>
      </p:sp>
      <p:sp>
        <p:nvSpPr>
          <p:cNvPr id="5" name="TextBox 4">
            <a:extLst>
              <a:ext uri="{FF2B5EF4-FFF2-40B4-BE49-F238E27FC236}">
                <a16:creationId xmlns:a16="http://schemas.microsoft.com/office/drawing/2014/main" id="{DF4C49CB-5504-7250-A28E-53844A6472C3}"/>
              </a:ext>
            </a:extLst>
          </p:cNvPr>
          <p:cNvSpPr txBox="1"/>
          <p:nvPr/>
        </p:nvSpPr>
        <p:spPr>
          <a:xfrm>
            <a:off x="581722" y="880946"/>
            <a:ext cx="11028556" cy="1938992"/>
          </a:xfrm>
          <a:prstGeom prst="rect">
            <a:avLst/>
          </a:prstGeom>
          <a:noFill/>
        </p:spPr>
        <p:txBody>
          <a:bodyPr wrap="square" rtlCol="0">
            <a:spAutoFit/>
          </a:bodyPr>
          <a:lstStyle/>
          <a:p>
            <a:r>
              <a:rPr lang="en-US" sz="2400" dirty="0"/>
              <a:t>Benefits Data Trust (BDT) is thrilled to announce the release of “Data Sharing to Build Effective and Efficient Benefits Systems: A Playbook for State and Local Agencies.” This resource is designed to support administering government agencies and other sectors like health care, higher education, and research entities scope and implement successful data sharing projects, with legal considerations in mind. </a:t>
            </a:r>
          </a:p>
        </p:txBody>
      </p:sp>
      <p:sp>
        <p:nvSpPr>
          <p:cNvPr id="6" name="TextBox 5">
            <a:extLst>
              <a:ext uri="{FF2B5EF4-FFF2-40B4-BE49-F238E27FC236}">
                <a16:creationId xmlns:a16="http://schemas.microsoft.com/office/drawing/2014/main" id="{8C672343-498A-ED2C-9279-E855EE7DCF39}"/>
              </a:ext>
            </a:extLst>
          </p:cNvPr>
          <p:cNvSpPr txBox="1"/>
          <p:nvPr/>
        </p:nvSpPr>
        <p:spPr>
          <a:xfrm>
            <a:off x="672936" y="3367999"/>
            <a:ext cx="10694020" cy="2585323"/>
          </a:xfrm>
          <a:prstGeom prst="rect">
            <a:avLst/>
          </a:prstGeom>
          <a:noFill/>
        </p:spPr>
        <p:txBody>
          <a:bodyPr wrap="square" rtlCol="0">
            <a:spAutoFit/>
          </a:bodyPr>
          <a:lstStyle/>
          <a:p>
            <a:r>
              <a:rPr lang="en-US" sz="2400" dirty="0"/>
              <a:t>Learn more and download this playbook at </a:t>
            </a:r>
            <a:r>
              <a:rPr lang="en-US" sz="2400" dirty="0">
                <a:hlinkClick r:id="rId3"/>
              </a:rPr>
              <a:t>https://bdtrust.org/bolstering-benefits-access-introducing-benefits-data-trust%E2%80%99s-new-data-sharing-playbook/</a:t>
            </a:r>
            <a:r>
              <a:rPr lang="en-US" sz="2400" dirty="0"/>
              <a:t> </a:t>
            </a:r>
          </a:p>
          <a:p>
            <a:endParaRPr lang="en-US" sz="2400" dirty="0"/>
          </a:p>
          <a:p>
            <a:r>
              <a:rPr lang="en-US" sz="2400" dirty="0"/>
              <a:t>Also, BDT recently hosted a webinar featuring government officials who are leading impactful and innovative data sharing efforts. If you missed the webinar, you can still view the recording on this page. </a:t>
            </a:r>
          </a:p>
          <a:p>
            <a:endParaRPr lang="en-US" dirty="0"/>
          </a:p>
        </p:txBody>
      </p:sp>
    </p:spTree>
    <p:extLst>
      <p:ext uri="{BB962C8B-B14F-4D97-AF65-F5344CB8AC3E}">
        <p14:creationId xmlns:p14="http://schemas.microsoft.com/office/powerpoint/2010/main" val="866215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C7EF73-83C6-7806-E04C-3C49449C96F1}"/>
              </a:ext>
            </a:extLst>
          </p:cNvPr>
          <p:cNvSpPr>
            <a:spLocks noGrp="1"/>
          </p:cNvSpPr>
          <p:nvPr>
            <p:ph type="title"/>
          </p:nvPr>
        </p:nvSpPr>
        <p:spPr/>
        <p:txBody>
          <a:bodyPr/>
          <a:lstStyle/>
          <a:p>
            <a:r>
              <a:rPr lang="en-US" dirty="0"/>
              <a:t>SNAP – Medicaid Data Coordination</a:t>
            </a:r>
          </a:p>
        </p:txBody>
      </p:sp>
      <p:sp>
        <p:nvSpPr>
          <p:cNvPr id="3" name="Slide Number Placeholder 2">
            <a:extLst>
              <a:ext uri="{FF2B5EF4-FFF2-40B4-BE49-F238E27FC236}">
                <a16:creationId xmlns:a16="http://schemas.microsoft.com/office/drawing/2014/main" id="{7B940CF0-7BBD-F6ED-E1D1-7EB5A2BDBF01}"/>
              </a:ext>
            </a:extLst>
          </p:cNvPr>
          <p:cNvSpPr>
            <a:spLocks noGrp="1"/>
          </p:cNvSpPr>
          <p:nvPr>
            <p:ph type="sldNum" sz="quarter" idx="4"/>
          </p:nvPr>
        </p:nvSpPr>
        <p:spPr/>
        <p:txBody>
          <a:bodyPr/>
          <a:lstStyle/>
          <a:p>
            <a:fld id="{EEFCBEDE-FC15-8446-A541-D093145E132D}" type="slidenum">
              <a:rPr lang="en-US" smtClean="0"/>
              <a:pPr/>
              <a:t>14</a:t>
            </a:fld>
            <a:endParaRPr lang="en-US">
              <a:solidFill>
                <a:srgbClr val="152E5F"/>
              </a:solidFill>
            </a:endParaRPr>
          </a:p>
        </p:txBody>
      </p:sp>
      <p:sp>
        <p:nvSpPr>
          <p:cNvPr id="5" name="TextBox 4">
            <a:extLst>
              <a:ext uri="{FF2B5EF4-FFF2-40B4-BE49-F238E27FC236}">
                <a16:creationId xmlns:a16="http://schemas.microsoft.com/office/drawing/2014/main" id="{7A27F06B-F628-D386-9CB5-E95C2964D646}"/>
              </a:ext>
            </a:extLst>
          </p:cNvPr>
          <p:cNvSpPr txBox="1"/>
          <p:nvPr/>
        </p:nvSpPr>
        <p:spPr>
          <a:xfrm>
            <a:off x="301083" y="1025912"/>
            <a:ext cx="11463454" cy="4154984"/>
          </a:xfrm>
          <a:prstGeom prst="rect">
            <a:avLst/>
          </a:prstGeom>
          <a:noFill/>
        </p:spPr>
        <p:txBody>
          <a:bodyPr wrap="square" rtlCol="0">
            <a:spAutoFit/>
          </a:bodyPr>
          <a:lstStyle/>
          <a:p>
            <a:pPr algn="l"/>
            <a:r>
              <a:rPr lang="en-US" sz="2400" b="0" i="0" dirty="0">
                <a:solidFill>
                  <a:srgbClr val="1A202C"/>
                </a:solidFill>
                <a:effectLst/>
                <a:latin typeface="AvenirLT-Medium"/>
              </a:rPr>
              <a:t>In 2022, BDT, with support from the Robert Wood Johnson Foundation, and in collaboration with the </a:t>
            </a:r>
            <a:r>
              <a:rPr lang="en-US" sz="2400" b="1" i="0" u="none" strike="noStrike" dirty="0">
                <a:solidFill>
                  <a:srgbClr val="3399E1"/>
                </a:solidFill>
                <a:effectLst/>
                <a:latin typeface="AvenirLT-Medium"/>
                <a:hlinkClick r:id="rId2"/>
              </a:rPr>
              <a:t>Center for Health Care Strategies</a:t>
            </a:r>
            <a:r>
              <a:rPr lang="en-US" sz="2400" b="0" i="0" dirty="0">
                <a:solidFill>
                  <a:srgbClr val="1A202C"/>
                </a:solidFill>
                <a:effectLst/>
                <a:latin typeface="AvenirLT-Medium"/>
              </a:rPr>
              <a:t>, conducted a nationwide review of how SNAP and Medicaid programs within each state coordinate and share data. There were three key findings from the survey: </a:t>
            </a:r>
          </a:p>
          <a:p>
            <a:pPr marL="457200" indent="-457200" algn="l">
              <a:buFont typeface="+mj-lt"/>
              <a:buAutoNum type="arabicPeriod"/>
            </a:pPr>
            <a:r>
              <a:rPr lang="en-US" sz="2400" b="0" i="0" dirty="0">
                <a:solidFill>
                  <a:srgbClr val="141F3D"/>
                </a:solidFill>
                <a:effectLst/>
                <a:latin typeface="AvenirLT-Medium"/>
              </a:rPr>
              <a:t>Integration is not necessary for data sharing across programs – states without integrated SNAP and Medicaid systems share data at almost the same rate as those with integrated systems.    </a:t>
            </a:r>
          </a:p>
          <a:p>
            <a:pPr marL="457200" indent="-457200" algn="l">
              <a:buFont typeface="+mj-lt"/>
              <a:buAutoNum type="arabicPeriod"/>
            </a:pPr>
            <a:r>
              <a:rPr lang="en-US" sz="2400" b="0" i="0" dirty="0">
                <a:solidFill>
                  <a:srgbClr val="141F3D"/>
                </a:solidFill>
                <a:effectLst/>
                <a:latin typeface="AvenirLT-Medium"/>
              </a:rPr>
              <a:t>States commonly share SNAP and Medicaid data with third parties; most often with Managed Care Organizations (MCOs) and non-profits. </a:t>
            </a:r>
          </a:p>
          <a:p>
            <a:pPr marL="457200" indent="-457200" algn="l">
              <a:buFont typeface="+mj-lt"/>
              <a:buAutoNum type="arabicPeriod"/>
            </a:pPr>
            <a:r>
              <a:rPr lang="en-US" sz="2400" b="0" i="0" dirty="0">
                <a:solidFill>
                  <a:srgbClr val="141F3D"/>
                </a:solidFill>
                <a:effectLst/>
                <a:latin typeface="AvenirLT-Medium"/>
              </a:rPr>
              <a:t>Medicaid and SNAP data sharing occurs in states across the political spectrum, regardless of state size or region. </a:t>
            </a:r>
          </a:p>
        </p:txBody>
      </p:sp>
    </p:spTree>
    <p:extLst>
      <p:ext uri="{BB962C8B-B14F-4D97-AF65-F5344CB8AC3E}">
        <p14:creationId xmlns:p14="http://schemas.microsoft.com/office/powerpoint/2010/main" val="2366844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C9741-F323-691D-B322-2498AE4EBE97}"/>
              </a:ext>
            </a:extLst>
          </p:cNvPr>
          <p:cNvSpPr>
            <a:spLocks noGrp="1"/>
          </p:cNvSpPr>
          <p:nvPr>
            <p:ph type="title"/>
          </p:nvPr>
        </p:nvSpPr>
        <p:spPr/>
        <p:txBody>
          <a:bodyPr/>
          <a:lstStyle/>
          <a:p>
            <a:r>
              <a:rPr lang="en-US" dirty="0"/>
              <a:t>SNAP – Medicaid Data Coordination</a:t>
            </a:r>
          </a:p>
        </p:txBody>
      </p:sp>
      <p:sp>
        <p:nvSpPr>
          <p:cNvPr id="3" name="Slide Number Placeholder 2">
            <a:extLst>
              <a:ext uri="{FF2B5EF4-FFF2-40B4-BE49-F238E27FC236}">
                <a16:creationId xmlns:a16="http://schemas.microsoft.com/office/drawing/2014/main" id="{AED07781-4C0C-978F-4A11-1DABAFE5518F}"/>
              </a:ext>
            </a:extLst>
          </p:cNvPr>
          <p:cNvSpPr>
            <a:spLocks noGrp="1"/>
          </p:cNvSpPr>
          <p:nvPr>
            <p:ph type="sldNum" sz="quarter" idx="4"/>
          </p:nvPr>
        </p:nvSpPr>
        <p:spPr/>
        <p:txBody>
          <a:bodyPr/>
          <a:lstStyle/>
          <a:p>
            <a:fld id="{EEFCBEDE-FC15-8446-A541-D093145E132D}" type="slidenum">
              <a:rPr lang="en-US" smtClean="0"/>
              <a:pPr/>
              <a:t>15</a:t>
            </a:fld>
            <a:endParaRPr lang="en-US">
              <a:solidFill>
                <a:srgbClr val="152E5F"/>
              </a:solidFill>
            </a:endParaRPr>
          </a:p>
        </p:txBody>
      </p:sp>
      <p:sp>
        <p:nvSpPr>
          <p:cNvPr id="4" name="TextBox 3">
            <a:extLst>
              <a:ext uri="{FF2B5EF4-FFF2-40B4-BE49-F238E27FC236}">
                <a16:creationId xmlns:a16="http://schemas.microsoft.com/office/drawing/2014/main" id="{6E03EBD3-5C37-8A9E-8D43-3E3099E5E180}"/>
              </a:ext>
            </a:extLst>
          </p:cNvPr>
          <p:cNvSpPr txBox="1"/>
          <p:nvPr/>
        </p:nvSpPr>
        <p:spPr>
          <a:xfrm>
            <a:off x="446049" y="1248937"/>
            <a:ext cx="11073161" cy="1938992"/>
          </a:xfrm>
          <a:prstGeom prst="rect">
            <a:avLst/>
          </a:prstGeom>
          <a:noFill/>
        </p:spPr>
        <p:txBody>
          <a:bodyPr wrap="square" rtlCol="0">
            <a:spAutoFit/>
          </a:bodyPr>
          <a:lstStyle/>
          <a:p>
            <a:pPr algn="l"/>
            <a:r>
              <a:rPr lang="en-US" sz="2400" b="1" dirty="0">
                <a:solidFill>
                  <a:srgbClr val="152E5F"/>
                </a:solidFill>
                <a:effectLst/>
                <a:latin typeface="AvenirLT-Medium"/>
              </a:rPr>
              <a:t>WHAT’S NEXT </a:t>
            </a:r>
          </a:p>
          <a:p>
            <a:pPr algn="l"/>
            <a:r>
              <a:rPr lang="en-US" sz="2400" b="0" i="0" dirty="0">
                <a:solidFill>
                  <a:srgbClr val="1A202C"/>
                </a:solidFill>
                <a:effectLst/>
                <a:latin typeface="AvenirLT-Medium"/>
              </a:rPr>
              <a:t>With this work, BDT and the Center for Health Care Strategies aim to improve access to services by providing actionable recommendations, tools, and technical assistance to individual state agencies navigating data-coordination issues. Throughout this two-year project, we will disseminate case studies, additional reports, and other announcements.</a:t>
            </a:r>
          </a:p>
        </p:txBody>
      </p:sp>
      <p:sp>
        <p:nvSpPr>
          <p:cNvPr id="5" name="TextBox 4">
            <a:extLst>
              <a:ext uri="{FF2B5EF4-FFF2-40B4-BE49-F238E27FC236}">
                <a16:creationId xmlns:a16="http://schemas.microsoft.com/office/drawing/2014/main" id="{6D6D638D-E156-E36D-9CF6-A8D719A964B6}"/>
              </a:ext>
            </a:extLst>
          </p:cNvPr>
          <p:cNvSpPr txBox="1"/>
          <p:nvPr/>
        </p:nvSpPr>
        <p:spPr>
          <a:xfrm>
            <a:off x="613317" y="3992137"/>
            <a:ext cx="10905893" cy="1200329"/>
          </a:xfrm>
          <a:prstGeom prst="rect">
            <a:avLst/>
          </a:prstGeom>
          <a:noFill/>
        </p:spPr>
        <p:txBody>
          <a:bodyPr wrap="square" rtlCol="0">
            <a:spAutoFit/>
          </a:bodyPr>
          <a:lstStyle/>
          <a:p>
            <a:pPr algn="ctr"/>
            <a:r>
              <a:rPr lang="en-US" sz="2400" dirty="0"/>
              <a:t>Download the first report and look for more to come at </a:t>
            </a:r>
            <a:r>
              <a:rPr lang="en-US" sz="2400" dirty="0">
                <a:hlinkClick r:id="rId2"/>
              </a:rPr>
              <a:t>https://bdtrust.org/bridging-gaps-in-benefits-access-how-data-coordination-can-bolster-enrollment-across-programs/</a:t>
            </a:r>
            <a:r>
              <a:rPr lang="en-US" sz="2400" dirty="0"/>
              <a:t> </a:t>
            </a:r>
          </a:p>
        </p:txBody>
      </p:sp>
    </p:spTree>
    <p:extLst>
      <p:ext uri="{BB962C8B-B14F-4D97-AF65-F5344CB8AC3E}">
        <p14:creationId xmlns:p14="http://schemas.microsoft.com/office/powerpoint/2010/main" val="3183405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5A4D912-DF96-574E-9FD0-3B3EA01F7DCC}"/>
              </a:ext>
            </a:extLst>
          </p:cNvPr>
          <p:cNvSpPr>
            <a:spLocks noGrp="1"/>
          </p:cNvSpPr>
          <p:nvPr>
            <p:ph type="body" sz="quarter" idx="15"/>
          </p:nvPr>
        </p:nvSpPr>
        <p:spPr/>
        <p:txBody>
          <a:bodyPr/>
          <a:lstStyle/>
          <a:p>
            <a:pPr marL="742950" indent="-742950">
              <a:buAutoNum type="arabicPlain"/>
            </a:pPr>
            <a:r>
              <a:rPr lang="en-US" dirty="0"/>
              <a:t>BDT: who we are and what we do</a:t>
            </a:r>
          </a:p>
          <a:p>
            <a:pPr marL="742950" indent="-742950">
              <a:buAutoNum type="arabicPlain"/>
            </a:pPr>
            <a:r>
              <a:rPr lang="en-US" dirty="0"/>
              <a:t>WIC Toolkit</a:t>
            </a:r>
          </a:p>
          <a:p>
            <a:pPr marL="742950" indent="-742950">
              <a:buAutoNum type="arabicPlain"/>
            </a:pPr>
            <a:r>
              <a:rPr lang="en-US" dirty="0"/>
              <a:t>DSA Playbook</a:t>
            </a:r>
          </a:p>
          <a:p>
            <a:pPr marL="742950" indent="-742950">
              <a:buAutoNum type="arabicPlain"/>
            </a:pPr>
            <a:r>
              <a:rPr lang="en-US" dirty="0"/>
              <a:t>SNAP-Medicaid Coordination Survey</a:t>
            </a:r>
          </a:p>
          <a:p>
            <a:pPr marL="0" indent="0"/>
            <a:endParaRPr lang="en-US" dirty="0"/>
          </a:p>
          <a:p>
            <a:pPr marL="0" indent="0"/>
            <a:endParaRPr lang="en-US" dirty="0"/>
          </a:p>
          <a:p>
            <a:pPr marL="742950" indent="-742950">
              <a:buAutoNum type="arabicPlain"/>
            </a:pPr>
            <a:endParaRPr lang="en-US" dirty="0"/>
          </a:p>
        </p:txBody>
      </p:sp>
      <p:sp>
        <p:nvSpPr>
          <p:cNvPr id="3" name="Title 2">
            <a:extLst>
              <a:ext uri="{FF2B5EF4-FFF2-40B4-BE49-F238E27FC236}">
                <a16:creationId xmlns:a16="http://schemas.microsoft.com/office/drawing/2014/main" id="{F25C7D8B-F0E4-CE4D-8454-CD33A6D44A26}"/>
              </a:ext>
            </a:extLst>
          </p:cNvPr>
          <p:cNvSpPr>
            <a:spLocks noGrp="1"/>
          </p:cNvSpPr>
          <p:nvPr>
            <p:ph type="title"/>
          </p:nvPr>
        </p:nvSpPr>
        <p:spPr/>
        <p:txBody>
          <a:bodyPr/>
          <a:lstStyle/>
          <a:p>
            <a:r>
              <a:rPr lang="en-US" dirty="0"/>
              <a:t>Hunger Free Communities Presentation</a:t>
            </a:r>
          </a:p>
        </p:txBody>
      </p:sp>
      <p:sp>
        <p:nvSpPr>
          <p:cNvPr id="4" name="Slide Number Placeholder 3">
            <a:extLst>
              <a:ext uri="{FF2B5EF4-FFF2-40B4-BE49-F238E27FC236}">
                <a16:creationId xmlns:a16="http://schemas.microsoft.com/office/drawing/2014/main" id="{E3221C92-5CD6-A445-B432-EECB59FB72EC}"/>
              </a:ext>
            </a:extLst>
          </p:cNvPr>
          <p:cNvSpPr>
            <a:spLocks noGrp="1"/>
          </p:cNvSpPr>
          <p:nvPr>
            <p:ph type="sldNum" sz="quarter" idx="4"/>
          </p:nvPr>
        </p:nvSpPr>
        <p:spPr/>
        <p:txBody>
          <a:bodyPr/>
          <a:lstStyle/>
          <a:p>
            <a:fld id="{EEFCBEDE-FC15-8446-A541-D093145E132D}" type="slidenum">
              <a:rPr lang="en-US" smtClean="0"/>
              <a:pPr/>
              <a:t>2</a:t>
            </a:fld>
            <a:endParaRPr lang="en-US">
              <a:solidFill>
                <a:srgbClr val="152E5F"/>
              </a:solidFill>
            </a:endParaRPr>
          </a:p>
        </p:txBody>
      </p:sp>
      <p:sp>
        <p:nvSpPr>
          <p:cNvPr id="5" name="Rounded Rectangle 4">
            <a:extLst>
              <a:ext uri="{FF2B5EF4-FFF2-40B4-BE49-F238E27FC236}">
                <a16:creationId xmlns:a16="http://schemas.microsoft.com/office/drawing/2014/main" id="{66D0AF8B-12DD-6144-B0CA-56B06FADF196}"/>
              </a:ext>
            </a:extLst>
          </p:cNvPr>
          <p:cNvSpPr/>
          <p:nvPr/>
        </p:nvSpPr>
        <p:spPr>
          <a:xfrm>
            <a:off x="1668098" y="1940504"/>
            <a:ext cx="54864" cy="509175"/>
          </a:xfrm>
          <a:prstGeom prst="roundRect">
            <a:avLst/>
          </a:prstGeom>
          <a:solidFill>
            <a:srgbClr val="152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a:extLst>
              <a:ext uri="{FF2B5EF4-FFF2-40B4-BE49-F238E27FC236}">
                <a16:creationId xmlns:a16="http://schemas.microsoft.com/office/drawing/2014/main" id="{A04DBD68-6C81-7140-AC18-9ED9BFC012A1}"/>
              </a:ext>
            </a:extLst>
          </p:cNvPr>
          <p:cNvSpPr/>
          <p:nvPr/>
        </p:nvSpPr>
        <p:spPr>
          <a:xfrm>
            <a:off x="1668097" y="4087964"/>
            <a:ext cx="54864" cy="509175"/>
          </a:xfrm>
          <a:prstGeom prst="roundRect">
            <a:avLst/>
          </a:prstGeom>
          <a:solidFill>
            <a:srgbClr val="B1C7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a:extLst>
              <a:ext uri="{FF2B5EF4-FFF2-40B4-BE49-F238E27FC236}">
                <a16:creationId xmlns:a16="http://schemas.microsoft.com/office/drawing/2014/main" id="{03CE7F57-4C38-924D-A2D5-16A1E3911F95}"/>
              </a:ext>
            </a:extLst>
          </p:cNvPr>
          <p:cNvSpPr/>
          <p:nvPr/>
        </p:nvSpPr>
        <p:spPr>
          <a:xfrm>
            <a:off x="1668098" y="3372144"/>
            <a:ext cx="54864" cy="509175"/>
          </a:xfrm>
          <a:prstGeom prst="roundRect">
            <a:avLst/>
          </a:prstGeom>
          <a:solidFill>
            <a:srgbClr val="A0C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a:extLst>
              <a:ext uri="{FF2B5EF4-FFF2-40B4-BE49-F238E27FC236}">
                <a16:creationId xmlns:a16="http://schemas.microsoft.com/office/drawing/2014/main" id="{560A2A08-13A7-0048-BB70-8BACA0574DB0}"/>
              </a:ext>
            </a:extLst>
          </p:cNvPr>
          <p:cNvSpPr/>
          <p:nvPr/>
        </p:nvSpPr>
        <p:spPr>
          <a:xfrm>
            <a:off x="1668098" y="2656324"/>
            <a:ext cx="54864" cy="509175"/>
          </a:xfrm>
          <a:prstGeom prst="roundRect">
            <a:avLst/>
          </a:prstGeom>
          <a:solidFill>
            <a:srgbClr val="3399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4258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70E54-E766-7942-B5A6-7A04C0A783D3}"/>
              </a:ext>
            </a:extLst>
          </p:cNvPr>
          <p:cNvSpPr>
            <a:spLocks noGrp="1"/>
          </p:cNvSpPr>
          <p:nvPr>
            <p:ph type="title"/>
          </p:nvPr>
        </p:nvSpPr>
        <p:spPr/>
        <p:txBody>
          <a:bodyPr lIns="91440" tIns="45720" rIns="91440" bIns="45720" anchor="ctr"/>
          <a:lstStyle/>
          <a:p>
            <a:r>
              <a:rPr lang="en-US">
                <a:latin typeface="Calibri"/>
                <a:cs typeface="Calibri"/>
              </a:rPr>
              <a:t>About BDT</a:t>
            </a:r>
          </a:p>
        </p:txBody>
      </p:sp>
      <p:sp>
        <p:nvSpPr>
          <p:cNvPr id="4" name="Slide Number Placeholder 3">
            <a:extLst>
              <a:ext uri="{FF2B5EF4-FFF2-40B4-BE49-F238E27FC236}">
                <a16:creationId xmlns:a16="http://schemas.microsoft.com/office/drawing/2014/main" id="{43FAA7C0-E6FE-8E4C-B088-686BC959DFD0}"/>
              </a:ext>
            </a:extLst>
          </p:cNvPr>
          <p:cNvSpPr>
            <a:spLocks noGrp="1"/>
          </p:cNvSpPr>
          <p:nvPr>
            <p:ph type="sldNum" sz="quarter" idx="4"/>
          </p:nvPr>
        </p:nvSpPr>
        <p:spPr>
          <a:prstGeom prst="rect">
            <a:avLst/>
          </a:prstGeom>
        </p:spPr>
        <p:txBody>
          <a:bodyPr/>
          <a:lstStyle/>
          <a:p>
            <a:fld id="{EEFCBEDE-FC15-8446-A541-D093145E132D}" type="slidenum">
              <a:rPr lang="en-US" smtClean="0"/>
              <a:pPr/>
              <a:t>3</a:t>
            </a:fld>
            <a:endParaRPr lang="en-US">
              <a:solidFill>
                <a:srgbClr val="152E5F"/>
              </a:solidFill>
            </a:endParaRPr>
          </a:p>
        </p:txBody>
      </p:sp>
      <p:sp>
        <p:nvSpPr>
          <p:cNvPr id="8" name="Text Placeholder 1">
            <a:extLst>
              <a:ext uri="{FF2B5EF4-FFF2-40B4-BE49-F238E27FC236}">
                <a16:creationId xmlns:a16="http://schemas.microsoft.com/office/drawing/2014/main" id="{99D1F809-7E8F-414B-9C77-19ECC4427AD3}"/>
              </a:ext>
            </a:extLst>
          </p:cNvPr>
          <p:cNvSpPr txBox="1">
            <a:spLocks/>
          </p:cNvSpPr>
          <p:nvPr/>
        </p:nvSpPr>
        <p:spPr>
          <a:xfrm>
            <a:off x="1833778" y="1730623"/>
            <a:ext cx="8524443" cy="3396754"/>
          </a:xfrm>
          <a:prstGeom prst="rect">
            <a:avLst/>
          </a:prstGeom>
        </p:spPr>
        <p:txBody>
          <a:bodyPr lIns="91440" tIns="45720" rIns="91440" bIns="45720" anchor="t"/>
          <a:lstStyle>
            <a:lvl1pPr indent="0">
              <a:lnSpc>
                <a:spcPct val="90000"/>
              </a:lnSpc>
              <a:spcBef>
                <a:spcPts val="1000"/>
              </a:spcBef>
              <a:buFontTx/>
              <a:buNone/>
              <a:defRPr sz="4000" b="0" i="0">
                <a:solidFill>
                  <a:srgbClr val="152E5F"/>
                </a:solidFill>
              </a:defRPr>
            </a:lvl1pPr>
            <a:lvl2pPr marL="685800" indent="-228600">
              <a:lnSpc>
                <a:spcPct val="90000"/>
              </a:lnSpc>
              <a:spcBef>
                <a:spcPts val="500"/>
              </a:spcBef>
              <a:buFont typeface="Arial" panose="020B0604020202020204" pitchFamily="34" charset="0"/>
              <a:buChar char="•"/>
              <a:defRPr sz="2400" b="0" i="0">
                <a:solidFill>
                  <a:srgbClr val="152E5F"/>
                </a:solidFill>
                <a:latin typeface="Myriad Pro" panose="020B0503030403020204" pitchFamily="34" charset="0"/>
              </a:defRPr>
            </a:lvl2pPr>
            <a:lvl3pPr marL="1143000" indent="-228600">
              <a:lnSpc>
                <a:spcPct val="90000"/>
              </a:lnSpc>
              <a:spcBef>
                <a:spcPts val="500"/>
              </a:spcBef>
              <a:buFont typeface="Arial" panose="020B0604020202020204" pitchFamily="34" charset="0"/>
              <a:buChar char="•"/>
              <a:defRPr sz="2000" b="0" i="0">
                <a:solidFill>
                  <a:srgbClr val="152E5F"/>
                </a:solidFill>
                <a:latin typeface="Myriad Pro" panose="020B0503030403020204" pitchFamily="34" charset="0"/>
              </a:defRPr>
            </a:lvl3pPr>
            <a:lvl4pPr marL="1600200" indent="-228600">
              <a:lnSpc>
                <a:spcPct val="90000"/>
              </a:lnSpc>
              <a:spcBef>
                <a:spcPts val="500"/>
              </a:spcBef>
              <a:buFont typeface="Arial" panose="020B0604020202020204" pitchFamily="34" charset="0"/>
              <a:buChar char="•"/>
              <a:defRPr b="0" i="0">
                <a:solidFill>
                  <a:srgbClr val="152E5F"/>
                </a:solidFill>
                <a:latin typeface="Myriad Pro" panose="020B0503030403020204" pitchFamily="34" charset="0"/>
              </a:defRPr>
            </a:lvl4pPr>
            <a:lvl5pPr marL="2057400" indent="-228600">
              <a:lnSpc>
                <a:spcPct val="90000"/>
              </a:lnSpc>
              <a:spcBef>
                <a:spcPts val="500"/>
              </a:spcBef>
              <a:buFont typeface="Arial" panose="020B0604020202020204" pitchFamily="34" charset="0"/>
              <a:buChar char="•"/>
              <a:defRPr b="0" i="0">
                <a:solidFill>
                  <a:srgbClr val="152E5F"/>
                </a:solidFill>
                <a:latin typeface="Myriad Pro" panose="020B0503030403020204" pitchFamily="34"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t>Benefits Data Trust (BDT) is a national nonprofit harnessing the power of data, technology, and policy to provide efficient and dignified access to assistance, improving people's health and financial security.</a:t>
            </a:r>
            <a:endParaRPr lang="en-US" sz="4400"/>
          </a:p>
        </p:txBody>
      </p:sp>
    </p:spTree>
    <p:extLst>
      <p:ext uri="{BB962C8B-B14F-4D97-AF65-F5344CB8AC3E}">
        <p14:creationId xmlns:p14="http://schemas.microsoft.com/office/powerpoint/2010/main" val="375205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44375-B513-634A-83A3-37393473086E}"/>
              </a:ext>
            </a:extLst>
          </p:cNvPr>
          <p:cNvSpPr>
            <a:spLocks noGrp="1"/>
          </p:cNvSpPr>
          <p:nvPr>
            <p:ph type="title"/>
          </p:nvPr>
        </p:nvSpPr>
        <p:spPr/>
        <p:txBody>
          <a:bodyPr/>
          <a:lstStyle/>
          <a:p>
            <a:r>
              <a:rPr lang="en-US"/>
              <a:t>BDT Vision</a:t>
            </a:r>
          </a:p>
        </p:txBody>
      </p:sp>
      <p:sp>
        <p:nvSpPr>
          <p:cNvPr id="3" name="Slide Number Placeholder 2">
            <a:extLst>
              <a:ext uri="{FF2B5EF4-FFF2-40B4-BE49-F238E27FC236}">
                <a16:creationId xmlns:a16="http://schemas.microsoft.com/office/drawing/2014/main" id="{38B5B708-5FCD-C74C-BB42-5DFF53652B02}"/>
              </a:ext>
            </a:extLst>
          </p:cNvPr>
          <p:cNvSpPr>
            <a:spLocks noGrp="1"/>
          </p:cNvSpPr>
          <p:nvPr>
            <p:ph type="sldNum" sz="quarter" idx="4"/>
          </p:nvPr>
        </p:nvSpPr>
        <p:spPr/>
        <p:txBody>
          <a:bodyPr/>
          <a:lstStyle/>
          <a:p>
            <a:fld id="{EEFCBEDE-FC15-8446-A541-D093145E132D}" type="slidenum">
              <a:rPr lang="en-US" smtClean="0"/>
              <a:pPr/>
              <a:t>4</a:t>
            </a:fld>
            <a:endParaRPr lang="en-US">
              <a:solidFill>
                <a:srgbClr val="152E5F"/>
              </a:solidFill>
            </a:endParaRPr>
          </a:p>
        </p:txBody>
      </p:sp>
      <p:sp>
        <p:nvSpPr>
          <p:cNvPr id="6" name="Text Placeholder 1">
            <a:extLst>
              <a:ext uri="{FF2B5EF4-FFF2-40B4-BE49-F238E27FC236}">
                <a16:creationId xmlns:a16="http://schemas.microsoft.com/office/drawing/2014/main" id="{3CA02B55-EF12-5642-B1D9-7160CD22F567}"/>
              </a:ext>
            </a:extLst>
          </p:cNvPr>
          <p:cNvSpPr>
            <a:spLocks noGrp="1"/>
          </p:cNvSpPr>
          <p:nvPr>
            <p:ph type="body" sz="quarter" idx="4294967295"/>
          </p:nvPr>
        </p:nvSpPr>
        <p:spPr>
          <a:xfrm>
            <a:off x="1052512" y="1257300"/>
            <a:ext cx="10086975" cy="4343400"/>
          </a:xfrm>
          <a:prstGeom prst="rect">
            <a:avLst/>
          </a:prstGeom>
        </p:spPr>
        <p:txBody>
          <a:bodyPr lIns="91440" tIns="45720" rIns="91440" bIns="45720" anchor="t"/>
          <a:lstStyle/>
          <a:p>
            <a:pPr marL="0" indent="0">
              <a:lnSpc>
                <a:spcPct val="100000"/>
              </a:lnSpc>
              <a:spcAft>
                <a:spcPts val="1200"/>
              </a:spcAft>
              <a:buNone/>
            </a:pPr>
            <a:r>
              <a:rPr lang="en-US" sz="4400" dirty="0">
                <a:latin typeface="+mn-lt"/>
              </a:rPr>
              <a:t>We envision a world that connects people to essential benefits and services while treating them with dignity and respect. </a:t>
            </a:r>
          </a:p>
          <a:p>
            <a:pPr marL="0" indent="0">
              <a:lnSpc>
                <a:spcPct val="100000"/>
              </a:lnSpc>
              <a:spcAft>
                <a:spcPts val="1200"/>
              </a:spcAft>
              <a:buNone/>
            </a:pPr>
            <a:r>
              <a:rPr lang="en-US" sz="4400" dirty="0">
                <a:latin typeface="+mn-lt"/>
              </a:rPr>
              <a:t>Lower healthcare costs, more efficient government, and people who are healthy, economically mobile, and thriving. </a:t>
            </a:r>
            <a:endParaRPr lang="en-US" sz="4400" dirty="0">
              <a:latin typeface="+mn-lt"/>
              <a:cs typeface="Calibri"/>
            </a:endParaRPr>
          </a:p>
          <a:p>
            <a:pPr marL="0" indent="0">
              <a:buNone/>
            </a:pPr>
            <a:endParaRPr lang="en-US" sz="4400" dirty="0">
              <a:latin typeface="+mn-lt"/>
            </a:endParaRPr>
          </a:p>
        </p:txBody>
      </p:sp>
    </p:spTree>
    <p:extLst>
      <p:ext uri="{BB962C8B-B14F-4D97-AF65-F5344CB8AC3E}">
        <p14:creationId xmlns:p14="http://schemas.microsoft.com/office/powerpoint/2010/main" val="1479460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007443D7-6C54-EF45-B832-0F834D431F41}"/>
              </a:ext>
            </a:extLst>
          </p:cNvPr>
          <p:cNvSpPr>
            <a:spLocks noGrp="1"/>
          </p:cNvSpPr>
          <p:nvPr>
            <p:ph type="title"/>
          </p:nvPr>
        </p:nvSpPr>
        <p:spPr>
          <a:xfrm>
            <a:off x="182880" y="137572"/>
            <a:ext cx="11674132" cy="396259"/>
          </a:xfrm>
        </p:spPr>
        <p:txBody>
          <a:bodyPr lIns="91440" tIns="45720" rIns="91440" bIns="45720" anchor="ctr"/>
          <a:lstStyle/>
          <a:p>
            <a:r>
              <a:rPr lang="en-US" dirty="0">
                <a:latin typeface="Calibri"/>
                <a:cs typeface="Calibri"/>
              </a:rPr>
              <a:t>The Problem</a:t>
            </a:r>
          </a:p>
        </p:txBody>
      </p:sp>
      <p:sp>
        <p:nvSpPr>
          <p:cNvPr id="5" name="Slide Number Placeholder 1">
            <a:extLst>
              <a:ext uri="{FF2B5EF4-FFF2-40B4-BE49-F238E27FC236}">
                <a16:creationId xmlns:a16="http://schemas.microsoft.com/office/drawing/2014/main" id="{3CC8BF00-CC1C-AB45-9A18-78B7F2751691}"/>
              </a:ext>
            </a:extLst>
          </p:cNvPr>
          <p:cNvSpPr>
            <a:spLocks noGrp="1"/>
          </p:cNvSpPr>
          <p:nvPr>
            <p:ph type="sldNum" sz="quarter" idx="4"/>
          </p:nvPr>
        </p:nvSpPr>
        <p:spPr>
          <a:xfrm>
            <a:off x="11243086" y="6501384"/>
            <a:ext cx="791794" cy="219044"/>
          </a:xfrm>
        </p:spPr>
        <p:txBody>
          <a:bodyPr/>
          <a:lstStyle/>
          <a:p>
            <a:fld id="{EEFCBEDE-FC15-8446-A541-D093145E132D}" type="slidenum">
              <a:rPr lang="en-US" smtClean="0"/>
              <a:pPr/>
              <a:t>5</a:t>
            </a:fld>
            <a:endParaRPr lang="en-US"/>
          </a:p>
        </p:txBody>
      </p:sp>
      <p:sp>
        <p:nvSpPr>
          <p:cNvPr id="6" name="TextBox 5">
            <a:extLst>
              <a:ext uri="{FF2B5EF4-FFF2-40B4-BE49-F238E27FC236}">
                <a16:creationId xmlns:a16="http://schemas.microsoft.com/office/drawing/2014/main" id="{B8A8C411-D274-E944-81FD-B1CE9C598222}"/>
              </a:ext>
            </a:extLst>
          </p:cNvPr>
          <p:cNvSpPr txBox="1"/>
          <p:nvPr/>
        </p:nvSpPr>
        <p:spPr>
          <a:xfrm>
            <a:off x="1224729" y="2490281"/>
            <a:ext cx="9742540" cy="1877437"/>
          </a:xfrm>
          <a:prstGeom prst="rect">
            <a:avLst/>
          </a:prstGeom>
          <a:noFill/>
        </p:spPr>
        <p:txBody>
          <a:bodyPr wrap="square" lIns="91440" tIns="45720" rIns="91440" bIns="45720" rtlCol="0" anchor="t">
            <a:spAutoFit/>
          </a:bodyPr>
          <a:lstStyle/>
          <a:p>
            <a:pPr marL="571500" indent="-571500">
              <a:spcBef>
                <a:spcPts val="1200"/>
              </a:spcBef>
              <a:buBlip>
                <a:blip r:embed="rId3"/>
              </a:buBlip>
            </a:pPr>
            <a:r>
              <a:rPr lang="en-US" sz="3200" b="1" dirty="0">
                <a:solidFill>
                  <a:srgbClr val="3399E1"/>
                </a:solidFill>
              </a:rPr>
              <a:t>$80 billion </a:t>
            </a:r>
            <a:r>
              <a:rPr lang="en-US" sz="3200" dirty="0"/>
              <a:t>in benefits left on the table each year </a:t>
            </a:r>
            <a:r>
              <a:rPr lang="en-US" sz="3200" baseline="30000" dirty="0">
                <a:ea typeface="+mn-lt"/>
                <a:cs typeface="+mn-lt"/>
              </a:rPr>
              <a:t>1</a:t>
            </a:r>
            <a:endParaRPr lang="en-US" sz="3200" baseline="30000" dirty="0">
              <a:cs typeface="Calibri"/>
            </a:endParaRPr>
          </a:p>
          <a:p>
            <a:pPr marL="571500" indent="-571500">
              <a:spcBef>
                <a:spcPts val="1200"/>
              </a:spcBef>
              <a:buBlip>
                <a:blip r:embed="rId3"/>
              </a:buBlip>
            </a:pPr>
            <a:r>
              <a:rPr lang="en-US" sz="3200" dirty="0"/>
              <a:t>More than </a:t>
            </a:r>
            <a:r>
              <a:rPr lang="en-US" sz="3200" b="1" dirty="0">
                <a:solidFill>
                  <a:srgbClr val="3399E1"/>
                </a:solidFill>
              </a:rPr>
              <a:t>1 in 10 </a:t>
            </a:r>
            <a:r>
              <a:rPr lang="en-US" sz="3200" dirty="0"/>
              <a:t>Americans living in poverty </a:t>
            </a:r>
            <a:r>
              <a:rPr lang="en-US" sz="3200" baseline="30000" dirty="0"/>
              <a:t>2</a:t>
            </a:r>
            <a:endParaRPr lang="en-US" sz="3200" baseline="30000" dirty="0">
              <a:cs typeface="Calibri"/>
            </a:endParaRPr>
          </a:p>
          <a:p>
            <a:pPr marL="571500" indent="-571500">
              <a:spcBef>
                <a:spcPts val="1200"/>
              </a:spcBef>
              <a:buBlip>
                <a:blip r:embed="rId3"/>
              </a:buBlip>
            </a:pPr>
            <a:r>
              <a:rPr lang="en-US" sz="3200" dirty="0"/>
              <a:t>More than </a:t>
            </a:r>
            <a:r>
              <a:rPr lang="en-US" sz="3200" b="1" dirty="0">
                <a:solidFill>
                  <a:srgbClr val="3399E1"/>
                </a:solidFill>
              </a:rPr>
              <a:t>9 million </a:t>
            </a:r>
            <a:r>
              <a:rPr lang="en-US" sz="3200" dirty="0"/>
              <a:t>people missing out on benefits </a:t>
            </a:r>
            <a:r>
              <a:rPr lang="en-US" sz="3200" baseline="30000" dirty="0"/>
              <a:t>3</a:t>
            </a:r>
            <a:endParaRPr lang="en-US" sz="3200" baseline="30000" dirty="0">
              <a:cs typeface="Calibri"/>
            </a:endParaRPr>
          </a:p>
        </p:txBody>
      </p:sp>
      <p:sp>
        <p:nvSpPr>
          <p:cNvPr id="8" name="TextBox 7">
            <a:extLst>
              <a:ext uri="{FF2B5EF4-FFF2-40B4-BE49-F238E27FC236}">
                <a16:creationId xmlns:a16="http://schemas.microsoft.com/office/drawing/2014/main" id="{2F2942B5-C786-3C4D-833D-A2A8D67F7930}"/>
              </a:ext>
            </a:extLst>
          </p:cNvPr>
          <p:cNvSpPr txBox="1"/>
          <p:nvPr/>
        </p:nvSpPr>
        <p:spPr>
          <a:xfrm>
            <a:off x="2860557" y="5731943"/>
            <a:ext cx="6470884" cy="769441"/>
          </a:xfrm>
          <a:prstGeom prst="rect">
            <a:avLst/>
          </a:prstGeom>
          <a:noFill/>
        </p:spPr>
        <p:txBody>
          <a:bodyPr wrap="square" rtlCol="0">
            <a:spAutoFit/>
          </a:bodyPr>
          <a:lstStyle/>
          <a:p>
            <a:r>
              <a:rPr lang="en-US" sz="1100" dirty="0">
                <a:solidFill>
                  <a:srgbClr val="152E5F"/>
                </a:solidFill>
              </a:rPr>
              <a:t>Sources:</a:t>
            </a:r>
            <a:br>
              <a:rPr lang="en-US" sz="1100" dirty="0">
                <a:solidFill>
                  <a:srgbClr val="152E5F"/>
                </a:solidFill>
                <a:cs typeface="+mn-lt"/>
              </a:rPr>
            </a:br>
            <a:r>
              <a:rPr lang="en-US" sz="1100" dirty="0">
                <a:solidFill>
                  <a:srgbClr val="152E5F"/>
                </a:solidFill>
              </a:rPr>
              <a:t>1: BDT estimate based on publicly available data for WIC, SNAP, Medicaid, CHIP, EITC, and Pell Grants</a:t>
            </a:r>
          </a:p>
          <a:p>
            <a:r>
              <a:rPr lang="en-US" sz="1100" dirty="0">
                <a:solidFill>
                  <a:srgbClr val="152E5F"/>
                </a:solidFill>
              </a:rPr>
              <a:t>2: </a:t>
            </a:r>
            <a:r>
              <a:rPr lang="en-US" sz="1100" dirty="0">
                <a:solidFill>
                  <a:srgbClr val="152E5F"/>
                </a:solidFill>
                <a:hlinkClick r:id="rId4">
                  <a:extLst>
                    <a:ext uri="{A12FA001-AC4F-418D-AE19-62706E023703}">
                      <ahyp:hlinkClr xmlns:ahyp="http://schemas.microsoft.com/office/drawing/2018/hyperlinkcolor" val="tx"/>
                    </a:ext>
                  </a:extLst>
                </a:hlinkClick>
              </a:rPr>
              <a:t>"Income and Poverty in the United States: 2019."</a:t>
            </a:r>
            <a:r>
              <a:rPr lang="en-US" sz="1100" dirty="0">
                <a:solidFill>
                  <a:srgbClr val="152E5F"/>
                </a:solidFill>
              </a:rPr>
              <a:t> United States Census Bureau</a:t>
            </a:r>
          </a:p>
          <a:p>
            <a:r>
              <a:rPr lang="en-US" sz="1100" dirty="0">
                <a:solidFill>
                  <a:srgbClr val="152E5F"/>
                </a:solidFill>
              </a:rPr>
              <a:t>3: BDT estimate based on publicly available data on benefit participation gaps</a:t>
            </a:r>
          </a:p>
        </p:txBody>
      </p:sp>
    </p:spTree>
    <p:extLst>
      <p:ext uri="{BB962C8B-B14F-4D97-AF65-F5344CB8AC3E}">
        <p14:creationId xmlns:p14="http://schemas.microsoft.com/office/powerpoint/2010/main" val="3868764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1854CBF8-C858-2F4A-9F5D-3E4C412D31DB}"/>
              </a:ext>
            </a:extLst>
          </p:cNvPr>
          <p:cNvSpPr txBox="1"/>
          <p:nvPr/>
        </p:nvSpPr>
        <p:spPr>
          <a:xfrm>
            <a:off x="760047" y="1056430"/>
            <a:ext cx="10671906" cy="3970318"/>
          </a:xfrm>
          <a:prstGeom prst="rect">
            <a:avLst/>
          </a:prstGeom>
          <a:noFill/>
        </p:spPr>
        <p:txBody>
          <a:bodyPr wrap="square" lIns="91440" tIns="45720" rIns="91440" bIns="45720" rtlCol="0" anchor="t">
            <a:spAutoFit/>
          </a:bodyPr>
          <a:lstStyle/>
          <a:p>
            <a:pPr marL="571500" indent="-571500">
              <a:spcBef>
                <a:spcPts val="1200"/>
              </a:spcBef>
              <a:buBlip>
                <a:blip r:embed="rId3"/>
              </a:buBlip>
            </a:pPr>
            <a:r>
              <a:rPr lang="en-US" sz="2400" b="1">
                <a:solidFill>
                  <a:srgbClr val="3399E1"/>
                </a:solidFill>
                <a:latin typeface="+mj-lt"/>
              </a:rPr>
              <a:t>SNAP</a:t>
            </a:r>
            <a:r>
              <a:rPr lang="en-US" sz="2400">
                <a:latin typeface="+mj-lt"/>
              </a:rPr>
              <a:t> </a:t>
            </a:r>
            <a:r>
              <a:rPr lang="en-US" sz="2400" b="1" kern="0">
                <a:solidFill>
                  <a:srgbClr val="152E5F"/>
                </a:solidFill>
                <a:latin typeface="+mj-lt"/>
                <a:cs typeface="Calibri"/>
              </a:rPr>
              <a:t>saves </a:t>
            </a:r>
            <a:r>
              <a:rPr lang="en-US" sz="2400" b="1">
                <a:latin typeface="+mj-lt"/>
              </a:rPr>
              <a:t>$1,400</a:t>
            </a:r>
            <a:r>
              <a:rPr lang="en-US" sz="2400">
                <a:latin typeface="+mj-lt"/>
              </a:rPr>
              <a:t>/year per adult in healthcare </a:t>
            </a:r>
            <a:r>
              <a:rPr lang="en-US" sz="2400">
                <a:latin typeface="+mj-lt"/>
                <a:cs typeface="Calibri"/>
              </a:rPr>
              <a:t>costs</a:t>
            </a:r>
            <a:r>
              <a:rPr lang="en-US" sz="2400" baseline="30000">
                <a:latin typeface="+mj-lt"/>
                <a:cs typeface="Times New Roman"/>
              </a:rPr>
              <a:t>1</a:t>
            </a:r>
            <a:r>
              <a:rPr lang="en-US" sz="2400">
                <a:latin typeface="+mj-lt"/>
              </a:rPr>
              <a:t>, </a:t>
            </a:r>
            <a:r>
              <a:rPr lang="en-US" sz="2400" b="1">
                <a:latin typeface="+mj-lt"/>
              </a:rPr>
              <a:t>improves</a:t>
            </a:r>
            <a:r>
              <a:rPr lang="en-US" sz="2400">
                <a:latin typeface="+mj-lt"/>
              </a:rPr>
              <a:t> children's reading &amp; math scores, </a:t>
            </a:r>
            <a:r>
              <a:rPr lang="en-US" sz="2400" b="1">
                <a:latin typeface="+mj-lt"/>
              </a:rPr>
              <a:t>increases</a:t>
            </a:r>
            <a:r>
              <a:rPr lang="en-US" sz="2400">
                <a:latin typeface="+mj-lt"/>
              </a:rPr>
              <a:t> high school graduation rates</a:t>
            </a:r>
            <a:r>
              <a:rPr lang="en-US" sz="2400" baseline="30000">
                <a:latin typeface="Calibri"/>
                <a:cs typeface="Times New Roman"/>
              </a:rPr>
              <a:t>2</a:t>
            </a:r>
            <a:endParaRPr lang="en-US" sz="2400" b="1">
              <a:solidFill>
                <a:srgbClr val="3399E1"/>
              </a:solidFill>
              <a:latin typeface="+mj-lt"/>
            </a:endParaRPr>
          </a:p>
          <a:p>
            <a:pPr marL="571500" indent="-571500">
              <a:spcBef>
                <a:spcPts val="1200"/>
              </a:spcBef>
              <a:buBlip>
                <a:blip r:embed="rId3"/>
              </a:buBlip>
            </a:pPr>
            <a:r>
              <a:rPr lang="en-US" sz="2400" b="1">
                <a:solidFill>
                  <a:srgbClr val="3399E1"/>
                </a:solidFill>
                <a:latin typeface="+mj-lt"/>
              </a:rPr>
              <a:t>SNAP</a:t>
            </a:r>
            <a:r>
              <a:rPr lang="en-US" sz="2400" b="1">
                <a:latin typeface="+mj-lt"/>
              </a:rPr>
              <a:t> for adults 65+:</a:t>
            </a:r>
            <a:endParaRPr lang="en-US" sz="2400">
              <a:latin typeface="+mj-lt"/>
              <a:cs typeface="Calibri"/>
            </a:endParaRPr>
          </a:p>
          <a:p>
            <a:pPr marL="1028700" lvl="1" indent="-571500">
              <a:spcBef>
                <a:spcPts val="1200"/>
              </a:spcBef>
              <a:buBlip>
                <a:blip r:embed="rId3"/>
              </a:buBlip>
            </a:pPr>
            <a:r>
              <a:rPr lang="en-US" sz="2400" b="1" kern="0">
                <a:solidFill>
                  <a:srgbClr val="152E5F"/>
                </a:solidFill>
                <a:latin typeface="+mj-lt"/>
                <a:cs typeface="Calibri"/>
              </a:rPr>
              <a:t>saves over </a:t>
            </a:r>
            <a:r>
              <a:rPr lang="en-US" sz="2400" b="1">
                <a:latin typeface="+mj-lt"/>
              </a:rPr>
              <a:t>$2,100</a:t>
            </a:r>
            <a:r>
              <a:rPr lang="en-US" sz="2400">
                <a:latin typeface="+mj-lt"/>
              </a:rPr>
              <a:t> per person</a:t>
            </a:r>
            <a:r>
              <a:rPr lang="en-US" sz="2400" baseline="30000">
                <a:solidFill>
                  <a:srgbClr val="152E5F"/>
                </a:solidFill>
                <a:latin typeface="+mj-lt"/>
                <a:cs typeface="Times New Roman"/>
              </a:rPr>
              <a:t>3</a:t>
            </a:r>
            <a:endParaRPr lang="en-US" sz="2400">
              <a:latin typeface="Calibri"/>
              <a:cs typeface="Times New Roman"/>
            </a:endParaRPr>
          </a:p>
          <a:p>
            <a:pPr marL="1028700" lvl="1" indent="-571500">
              <a:spcBef>
                <a:spcPts val="1200"/>
              </a:spcBef>
              <a:buFont typeface="Arial"/>
              <a:buBlip>
                <a:blip r:embed="rId3"/>
              </a:buBlip>
            </a:pPr>
            <a:r>
              <a:rPr lang="en-US" sz="2400" b="1" kern="0">
                <a:solidFill>
                  <a:srgbClr val="152E5F"/>
                </a:solidFill>
                <a:latin typeface="+mj-lt"/>
                <a:cs typeface="Calibri"/>
              </a:rPr>
              <a:t>reduces</a:t>
            </a:r>
            <a:r>
              <a:rPr lang="en-US" sz="2400">
                <a:latin typeface="+mj-lt"/>
                <a:ea typeface="+mn-lt"/>
                <a:cs typeface="+mn-lt"/>
              </a:rPr>
              <a:t> the likelihood of hospitalization </a:t>
            </a:r>
            <a:r>
              <a:rPr lang="en-US" sz="2400" b="1" kern="0">
                <a:solidFill>
                  <a:srgbClr val="152E5F"/>
                </a:solidFill>
                <a:latin typeface="+mj-lt"/>
                <a:cs typeface="Calibri"/>
              </a:rPr>
              <a:t>by </a:t>
            </a:r>
            <a:r>
              <a:rPr lang="en-US" sz="2400" b="1">
                <a:latin typeface="+mj-lt"/>
                <a:ea typeface="+mn-lt"/>
                <a:cs typeface="+mn-lt"/>
              </a:rPr>
              <a:t>14%</a:t>
            </a:r>
            <a:r>
              <a:rPr lang="en-US" sz="2400" baseline="30000">
                <a:solidFill>
                  <a:srgbClr val="152E5F"/>
                </a:solidFill>
                <a:latin typeface="+mj-lt"/>
                <a:ea typeface="+mn-lt"/>
                <a:cs typeface="+mn-lt"/>
              </a:rPr>
              <a:t>3</a:t>
            </a:r>
            <a:endParaRPr lang="en-US" sz="2400" baseline="30000">
              <a:solidFill>
                <a:srgbClr val="152E5E"/>
              </a:solidFill>
              <a:latin typeface="+mj-lt"/>
              <a:ea typeface="+mn-lt"/>
              <a:cs typeface="+mn-lt"/>
            </a:endParaRPr>
          </a:p>
          <a:p>
            <a:pPr marL="1028700" lvl="1" indent="-571500">
              <a:spcBef>
                <a:spcPts val="1200"/>
              </a:spcBef>
              <a:buFont typeface="Arial"/>
              <a:buBlip>
                <a:blip r:embed="rId3"/>
              </a:buBlip>
            </a:pPr>
            <a:r>
              <a:rPr lang="en-US" sz="2400" b="1" kern="0">
                <a:solidFill>
                  <a:srgbClr val="152E5F"/>
                </a:solidFill>
                <a:latin typeface="+mj-lt"/>
                <a:cs typeface="Calibri"/>
              </a:rPr>
              <a:t>reduces </a:t>
            </a:r>
            <a:r>
              <a:rPr lang="en-US" sz="2400">
                <a:latin typeface="+mj-lt"/>
                <a:ea typeface="+mn-lt"/>
                <a:cs typeface="+mn-lt"/>
              </a:rPr>
              <a:t>nursing home utilization </a:t>
            </a:r>
            <a:r>
              <a:rPr lang="en-US" sz="2400" b="1" kern="0">
                <a:solidFill>
                  <a:srgbClr val="152E5F"/>
                </a:solidFill>
                <a:latin typeface="+mj-lt"/>
                <a:cs typeface="Calibri"/>
              </a:rPr>
              <a:t>by </a:t>
            </a:r>
            <a:r>
              <a:rPr lang="en-US" sz="2400" b="1">
                <a:latin typeface="+mj-lt"/>
                <a:ea typeface="+mn-lt"/>
                <a:cs typeface="+mn-lt"/>
              </a:rPr>
              <a:t>23%</a:t>
            </a:r>
            <a:r>
              <a:rPr lang="en-US" sz="2400" baseline="30000">
                <a:solidFill>
                  <a:srgbClr val="152E5F"/>
                </a:solidFill>
                <a:latin typeface="Calibri"/>
                <a:cs typeface="Times New Roman"/>
              </a:rPr>
              <a:t>3</a:t>
            </a:r>
            <a:endParaRPr lang="en-US" sz="2400">
              <a:solidFill>
                <a:srgbClr val="152E5F"/>
              </a:solidFill>
              <a:latin typeface="Calibri"/>
              <a:ea typeface="+mn-lt"/>
              <a:cs typeface="Times New Roman"/>
            </a:endParaRPr>
          </a:p>
          <a:p>
            <a:pPr marL="571500" indent="-571500">
              <a:spcBef>
                <a:spcPts val="1200"/>
              </a:spcBef>
              <a:buBlip>
                <a:blip r:embed="rId3"/>
              </a:buBlip>
            </a:pPr>
            <a:r>
              <a:rPr lang="en-US" sz="2400" b="1" kern="0">
                <a:solidFill>
                  <a:srgbClr val="3399E1"/>
                </a:solidFill>
                <a:latin typeface="+mj-lt"/>
                <a:cs typeface="Calibri"/>
                <a:sym typeface="Gill Sans Light"/>
              </a:rPr>
              <a:t>WIC</a:t>
            </a:r>
            <a:r>
              <a:rPr lang="en-US" sz="2400" kern="0">
                <a:solidFill>
                  <a:srgbClr val="152E5F"/>
                </a:solidFill>
                <a:latin typeface="+mj-lt"/>
                <a:cs typeface="Calibri"/>
                <a:sym typeface="Gill Sans Light"/>
              </a:rPr>
              <a:t> </a:t>
            </a:r>
            <a:r>
              <a:rPr lang="en-US" sz="2400" b="1" kern="0">
                <a:solidFill>
                  <a:srgbClr val="152E5F"/>
                </a:solidFill>
                <a:latin typeface="+mj-lt"/>
                <a:cs typeface="Calibri"/>
                <a:sym typeface="Gill Sans Light"/>
              </a:rPr>
              <a:t>improves </a:t>
            </a:r>
            <a:r>
              <a:rPr lang="en-US" sz="2400" kern="0">
                <a:solidFill>
                  <a:srgbClr val="152E5F"/>
                </a:solidFill>
                <a:latin typeface="+mj-lt"/>
                <a:cs typeface="Calibri"/>
                <a:sym typeface="Gill Sans Light"/>
              </a:rPr>
              <a:t>immunization rates among children</a:t>
            </a:r>
            <a:r>
              <a:rPr lang="en-US" sz="2400" kern="0" baseline="30000">
                <a:solidFill>
                  <a:srgbClr val="152E5F"/>
                </a:solidFill>
                <a:latin typeface="Calibri"/>
                <a:cs typeface="Times New Roman"/>
                <a:sym typeface="Gill Sans Light"/>
              </a:rPr>
              <a:t>4</a:t>
            </a:r>
            <a:endParaRPr lang="en-US" sz="2400" kern="0">
              <a:solidFill>
                <a:srgbClr val="152E5F"/>
              </a:solidFill>
              <a:latin typeface="Calibri"/>
              <a:cs typeface="Times New Roman"/>
            </a:endParaRPr>
          </a:p>
          <a:p>
            <a:pPr marL="571500" indent="-571500">
              <a:spcBef>
                <a:spcPts val="1200"/>
              </a:spcBef>
              <a:buBlip>
                <a:blip r:embed="rId3"/>
              </a:buBlip>
            </a:pPr>
            <a:r>
              <a:rPr lang="en-US" sz="2400" b="1">
                <a:solidFill>
                  <a:srgbClr val="3399E1"/>
                </a:solidFill>
                <a:latin typeface="+mj-lt"/>
              </a:rPr>
              <a:t>Medicaid</a:t>
            </a:r>
            <a:r>
              <a:rPr lang="en-US" sz="2400">
                <a:latin typeface="+mj-lt"/>
              </a:rPr>
              <a:t> </a:t>
            </a:r>
            <a:r>
              <a:rPr lang="en-US" sz="2400" b="1">
                <a:latin typeface="+mj-lt"/>
              </a:rPr>
              <a:t>decreases</a:t>
            </a:r>
            <a:r>
              <a:rPr lang="en-US" sz="2400">
                <a:latin typeface="+mj-lt"/>
              </a:rPr>
              <a:t> mortality</a:t>
            </a:r>
            <a:r>
              <a:rPr lang="en-US" sz="2400" baseline="30000">
                <a:solidFill>
                  <a:srgbClr val="152E5F"/>
                </a:solidFill>
                <a:latin typeface="Calibri"/>
                <a:cs typeface="Times New Roman"/>
              </a:rPr>
              <a:t>5</a:t>
            </a:r>
            <a:r>
              <a:rPr lang="en-US" sz="2400">
                <a:latin typeface="+mj-lt"/>
              </a:rPr>
              <a:t> and </a:t>
            </a:r>
            <a:r>
              <a:rPr lang="en-US" sz="2400" b="1">
                <a:latin typeface="+mj-lt"/>
              </a:rPr>
              <a:t>increases </a:t>
            </a:r>
            <a:r>
              <a:rPr lang="en-US" sz="2400">
                <a:latin typeface="+mj-lt"/>
              </a:rPr>
              <a:t>high school, college completion</a:t>
            </a:r>
            <a:r>
              <a:rPr lang="en-US" sz="2400" baseline="30000">
                <a:solidFill>
                  <a:srgbClr val="152E5F"/>
                </a:solidFill>
                <a:latin typeface="Calibri"/>
                <a:cs typeface="Times New Roman"/>
              </a:rPr>
              <a:t>6</a:t>
            </a:r>
            <a:endParaRPr lang="en-US" sz="2400" kern="0">
              <a:solidFill>
                <a:srgbClr val="152E5F"/>
              </a:solidFill>
              <a:latin typeface="Calibri"/>
              <a:cs typeface="Times New Roman"/>
            </a:endParaRPr>
          </a:p>
        </p:txBody>
      </p:sp>
      <p:sp>
        <p:nvSpPr>
          <p:cNvPr id="9" name="Title 8">
            <a:extLst>
              <a:ext uri="{FF2B5EF4-FFF2-40B4-BE49-F238E27FC236}">
                <a16:creationId xmlns:a16="http://schemas.microsoft.com/office/drawing/2014/main" id="{007443D7-6C54-EF45-B832-0F834D431F41}"/>
              </a:ext>
            </a:extLst>
          </p:cNvPr>
          <p:cNvSpPr>
            <a:spLocks noGrp="1"/>
          </p:cNvSpPr>
          <p:nvPr>
            <p:ph type="title"/>
          </p:nvPr>
        </p:nvSpPr>
        <p:spPr/>
        <p:txBody>
          <a:bodyPr lIns="91440" tIns="45720" rIns="91440" bIns="45720" anchor="ctr"/>
          <a:lstStyle/>
          <a:p>
            <a:r>
              <a:rPr lang="en-US">
                <a:latin typeface="Calibri"/>
                <a:cs typeface="Calibri"/>
              </a:rPr>
              <a:t>Why Benefits Matter: Improved Outcomes</a:t>
            </a:r>
            <a:endParaRPr lang="en-US"/>
          </a:p>
        </p:txBody>
      </p:sp>
      <p:sp>
        <p:nvSpPr>
          <p:cNvPr id="5" name="Slide Number Placeholder 1">
            <a:extLst>
              <a:ext uri="{FF2B5EF4-FFF2-40B4-BE49-F238E27FC236}">
                <a16:creationId xmlns:a16="http://schemas.microsoft.com/office/drawing/2014/main" id="{3CC8BF00-CC1C-AB45-9A18-78B7F2751691}"/>
              </a:ext>
            </a:extLst>
          </p:cNvPr>
          <p:cNvSpPr>
            <a:spLocks noGrp="1"/>
          </p:cNvSpPr>
          <p:nvPr>
            <p:ph type="sldNum" sz="quarter" idx="4"/>
          </p:nvPr>
        </p:nvSpPr>
        <p:spPr>
          <a:xfrm>
            <a:off x="11243086" y="6501384"/>
            <a:ext cx="791794" cy="219044"/>
          </a:xfrm>
        </p:spPr>
        <p:txBody>
          <a:bodyPr/>
          <a:lstStyle/>
          <a:p>
            <a:fld id="{EEFCBEDE-FC15-8446-A541-D093145E132D}" type="slidenum">
              <a:rPr lang="en-US" smtClean="0"/>
              <a:pPr/>
              <a:t>6</a:t>
            </a:fld>
            <a:endParaRPr lang="en-US"/>
          </a:p>
        </p:txBody>
      </p:sp>
      <p:sp>
        <p:nvSpPr>
          <p:cNvPr id="6" name="TextBox 5">
            <a:extLst>
              <a:ext uri="{FF2B5EF4-FFF2-40B4-BE49-F238E27FC236}">
                <a16:creationId xmlns:a16="http://schemas.microsoft.com/office/drawing/2014/main" id="{82FA9C82-36C4-4BF9-AA77-0FE5079C2EBE}"/>
              </a:ext>
            </a:extLst>
          </p:cNvPr>
          <p:cNvSpPr txBox="1"/>
          <p:nvPr/>
        </p:nvSpPr>
        <p:spPr>
          <a:xfrm>
            <a:off x="760047" y="4934414"/>
            <a:ext cx="184731" cy="307777"/>
          </a:xfrm>
          <a:prstGeom prst="rect">
            <a:avLst/>
          </a:prstGeom>
          <a:noFill/>
        </p:spPr>
        <p:txBody>
          <a:bodyPr wrap="none" lIns="91440" tIns="45720" rIns="91440" bIns="45720" rtlCol="0" anchor="t">
            <a:spAutoFit/>
          </a:bodyPr>
          <a:lstStyle/>
          <a:p>
            <a:endParaRPr lang="en-US" sz="1400">
              <a:cs typeface="Calibri"/>
            </a:endParaRPr>
          </a:p>
        </p:txBody>
      </p:sp>
      <p:sp>
        <p:nvSpPr>
          <p:cNvPr id="7" name="TextBox 6">
            <a:extLst>
              <a:ext uri="{FF2B5EF4-FFF2-40B4-BE49-F238E27FC236}">
                <a16:creationId xmlns:a16="http://schemas.microsoft.com/office/drawing/2014/main" id="{B756A1D8-C0ED-9E40-89B8-E0932F760F2A}"/>
              </a:ext>
            </a:extLst>
          </p:cNvPr>
          <p:cNvSpPr txBox="1"/>
          <p:nvPr/>
        </p:nvSpPr>
        <p:spPr>
          <a:xfrm>
            <a:off x="1942269" y="5244238"/>
            <a:ext cx="8492192" cy="1446550"/>
          </a:xfrm>
          <a:prstGeom prst="rect">
            <a:avLst/>
          </a:prstGeom>
          <a:noFill/>
        </p:spPr>
        <p:txBody>
          <a:bodyPr wrap="square" rtlCol="0">
            <a:spAutoFit/>
          </a:bodyPr>
          <a:lstStyle/>
          <a:p>
            <a:r>
              <a:rPr lang="en-US" sz="1100" dirty="0">
                <a:solidFill>
                  <a:srgbClr val="152E5F"/>
                </a:solidFill>
              </a:rPr>
              <a:t>Sources:</a:t>
            </a:r>
            <a:br>
              <a:rPr lang="en-US" sz="1100" dirty="0">
                <a:solidFill>
                  <a:srgbClr val="152E5F"/>
                </a:solidFill>
                <a:cs typeface="+mn-lt"/>
              </a:rPr>
            </a:br>
            <a:r>
              <a:rPr lang="en-US" sz="1100" dirty="0">
                <a:solidFill>
                  <a:srgbClr val="152E5F"/>
                </a:solidFill>
              </a:rPr>
              <a:t>1: </a:t>
            </a:r>
            <a:r>
              <a:rPr lang="en-US" sz="1100" dirty="0">
                <a:solidFill>
                  <a:srgbClr val="152E5F"/>
                </a:solidFill>
                <a:hlinkClick r:id="rId4">
                  <a:extLst>
                    <a:ext uri="{A12FA001-AC4F-418D-AE19-62706E023703}">
                      <ahyp:hlinkClr xmlns:ahyp="http://schemas.microsoft.com/office/drawing/2018/hyperlinkcolor" val="tx"/>
                    </a:ext>
                  </a:extLst>
                </a:hlinkClick>
              </a:rPr>
              <a:t>“Supplemental Nutrition Assistance Program (SNAP) Participation and Health Care Expenditures Among Low-Income Adults.”</a:t>
            </a:r>
            <a:r>
              <a:rPr lang="en-US" sz="1100" dirty="0">
                <a:solidFill>
                  <a:srgbClr val="152E5F"/>
                </a:solidFill>
              </a:rPr>
              <a:t> S. Berkowitz et al. </a:t>
            </a:r>
          </a:p>
          <a:p>
            <a:r>
              <a:rPr lang="en-US" sz="1100" dirty="0">
                <a:solidFill>
                  <a:srgbClr val="152E5F"/>
                </a:solidFill>
              </a:rPr>
              <a:t>2: </a:t>
            </a:r>
            <a:r>
              <a:rPr lang="en-US" sz="1100" dirty="0">
                <a:solidFill>
                  <a:srgbClr val="152E5F"/>
                </a:solidFill>
                <a:hlinkClick r:id="rId5">
                  <a:extLst>
                    <a:ext uri="{A12FA001-AC4F-418D-AE19-62706E023703}">
                      <ahyp:hlinkClr xmlns:ahyp="http://schemas.microsoft.com/office/drawing/2018/hyperlinkcolor" val="tx"/>
                    </a:ext>
                  </a:extLst>
                </a:hlinkClick>
              </a:rPr>
              <a:t>“Food Stamp Program Participation Is Associated with Better Academic Learning among School Children.” </a:t>
            </a:r>
            <a:r>
              <a:rPr lang="en-US" sz="1100" dirty="0">
                <a:solidFill>
                  <a:srgbClr val="152E5F"/>
                </a:solidFill>
              </a:rPr>
              <a:t>E. </a:t>
            </a:r>
            <a:r>
              <a:rPr lang="en-US" sz="1100" dirty="0" err="1">
                <a:solidFill>
                  <a:srgbClr val="152E5F"/>
                </a:solidFill>
              </a:rPr>
              <a:t>Frongillo</a:t>
            </a:r>
            <a:r>
              <a:rPr lang="en-US" sz="1100" dirty="0">
                <a:solidFill>
                  <a:srgbClr val="152E5F"/>
                </a:solidFill>
              </a:rPr>
              <a:t> et al. </a:t>
            </a:r>
          </a:p>
          <a:p>
            <a:r>
              <a:rPr lang="en-US" sz="1100" dirty="0">
                <a:solidFill>
                  <a:srgbClr val="152E5F"/>
                </a:solidFill>
              </a:rPr>
              <a:t>3: </a:t>
            </a:r>
            <a:r>
              <a:rPr lang="en-US" sz="1100" dirty="0">
                <a:solidFill>
                  <a:srgbClr val="152E5F"/>
                </a:solidFill>
                <a:hlinkClick r:id="rId6">
                  <a:extLst>
                    <a:ext uri="{A12FA001-AC4F-418D-AE19-62706E023703}">
                      <ahyp:hlinkClr xmlns:ahyp="http://schemas.microsoft.com/office/drawing/2018/hyperlinkcolor" val="tx"/>
                    </a:ext>
                  </a:extLst>
                </a:hlinkClick>
              </a:rPr>
              <a:t>“Seniors and SNAP: Reducing Hunger and Improving Outcomes.” </a:t>
            </a:r>
            <a:r>
              <a:rPr lang="en-US" sz="1100" dirty="0">
                <a:solidFill>
                  <a:srgbClr val="152E5F"/>
                </a:solidFill>
              </a:rPr>
              <a:t>Benefits Data Trust. </a:t>
            </a:r>
          </a:p>
          <a:p>
            <a:r>
              <a:rPr lang="en-US" sz="1100" dirty="0">
                <a:solidFill>
                  <a:srgbClr val="152E5F"/>
                </a:solidFill>
              </a:rPr>
              <a:t>4: </a:t>
            </a:r>
            <a:r>
              <a:rPr lang="en-US" sz="1100" dirty="0">
                <a:solidFill>
                  <a:srgbClr val="152E5F"/>
                </a:solidFill>
                <a:hlinkClick r:id="rId7">
                  <a:extLst>
                    <a:ext uri="{A12FA001-AC4F-418D-AE19-62706E023703}">
                      <ahyp:hlinkClr xmlns:ahyp="http://schemas.microsoft.com/office/drawing/2018/hyperlinkcolor" val="tx"/>
                    </a:ext>
                  </a:extLst>
                </a:hlinkClick>
              </a:rPr>
              <a:t>“The Impact of WIC on Infant Immunizations </a:t>
            </a:r>
            <a:r>
              <a:rPr lang="en-US" sz="1100" dirty="0">
                <a:solidFill>
                  <a:srgbClr val="152E5F"/>
                </a:solidFill>
              </a:rPr>
              <a:t>and Health Care Utilization.” T. </a:t>
            </a:r>
            <a:r>
              <a:rPr lang="en-US" sz="1100" dirty="0" err="1">
                <a:solidFill>
                  <a:srgbClr val="152E5F"/>
                </a:solidFill>
              </a:rPr>
              <a:t>Bersak</a:t>
            </a:r>
            <a:r>
              <a:rPr lang="en-US" sz="1100" dirty="0">
                <a:solidFill>
                  <a:srgbClr val="152E5F"/>
                </a:solidFill>
              </a:rPr>
              <a:t> &amp; L. </a:t>
            </a:r>
            <a:r>
              <a:rPr lang="en-US" sz="1100" dirty="0" err="1">
                <a:solidFill>
                  <a:srgbClr val="152E5F"/>
                </a:solidFill>
              </a:rPr>
              <a:t>Sonchak</a:t>
            </a:r>
            <a:r>
              <a:rPr lang="en-US" sz="1100" dirty="0">
                <a:solidFill>
                  <a:srgbClr val="152E5F"/>
                </a:solidFill>
              </a:rPr>
              <a:t>. </a:t>
            </a:r>
          </a:p>
          <a:p>
            <a:r>
              <a:rPr lang="en-US" sz="1100" dirty="0">
                <a:solidFill>
                  <a:srgbClr val="152E5F"/>
                </a:solidFill>
              </a:rPr>
              <a:t>5: </a:t>
            </a:r>
            <a:r>
              <a:rPr lang="en-US" sz="1100" dirty="0">
                <a:solidFill>
                  <a:srgbClr val="152E5F"/>
                </a:solidFill>
                <a:hlinkClick r:id="rId8">
                  <a:extLst>
                    <a:ext uri="{A12FA001-AC4F-418D-AE19-62706E023703}">
                      <ahyp:hlinkClr xmlns:ahyp="http://schemas.microsoft.com/office/drawing/2018/hyperlinkcolor" val="tx"/>
                    </a:ext>
                  </a:extLst>
                </a:hlinkClick>
              </a:rPr>
              <a:t>“Health Insurance and Mortality: Experimental Evidence from Taxpayer Outreach.”</a:t>
            </a:r>
            <a:r>
              <a:rPr lang="en-US" sz="1100" dirty="0">
                <a:solidFill>
                  <a:srgbClr val="152E5F"/>
                </a:solidFill>
              </a:rPr>
              <a:t> J. Goldin, I. Lurie &amp; J. McCubbin. </a:t>
            </a:r>
          </a:p>
          <a:p>
            <a:r>
              <a:rPr lang="en-US" sz="1100" dirty="0">
                <a:solidFill>
                  <a:srgbClr val="152E5F"/>
                </a:solidFill>
              </a:rPr>
              <a:t>6: </a:t>
            </a:r>
            <a:r>
              <a:rPr lang="en-US" sz="1100" dirty="0">
                <a:solidFill>
                  <a:srgbClr val="152E5F"/>
                </a:solidFill>
                <a:hlinkClick r:id="rId9">
                  <a:extLst>
                    <a:ext uri="{A12FA001-AC4F-418D-AE19-62706E023703}">
                      <ahyp:hlinkClr xmlns:ahyp="http://schemas.microsoft.com/office/drawing/2018/hyperlinkcolor" val="tx"/>
                    </a:ext>
                  </a:extLst>
                </a:hlinkClick>
              </a:rPr>
              <a:t>“The Effect of Child Health Insurance Access on Schooling: Evidence from Public Insurance Expansions.” </a:t>
            </a:r>
            <a:r>
              <a:rPr lang="en-US" sz="1100" dirty="0">
                <a:solidFill>
                  <a:srgbClr val="152E5F"/>
                </a:solidFill>
              </a:rPr>
              <a:t>S. </a:t>
            </a:r>
            <a:r>
              <a:rPr lang="en-US" sz="1100" dirty="0" err="1">
                <a:solidFill>
                  <a:srgbClr val="152E5F"/>
                </a:solidFill>
              </a:rPr>
              <a:t>Cohodes</a:t>
            </a:r>
            <a:r>
              <a:rPr lang="en-US" sz="1100" dirty="0">
                <a:solidFill>
                  <a:srgbClr val="152E5F"/>
                </a:solidFill>
              </a:rPr>
              <a:t> et al. </a:t>
            </a:r>
          </a:p>
          <a:p>
            <a:endParaRPr lang="en-US" sz="1100" dirty="0">
              <a:solidFill>
                <a:srgbClr val="152E5F"/>
              </a:solidFill>
            </a:endParaRPr>
          </a:p>
        </p:txBody>
      </p:sp>
    </p:spTree>
    <p:extLst>
      <p:ext uri="{BB962C8B-B14F-4D97-AF65-F5344CB8AC3E}">
        <p14:creationId xmlns:p14="http://schemas.microsoft.com/office/powerpoint/2010/main" val="53186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096A617-A422-564E-88C5-5A169C8B5D2A}"/>
              </a:ext>
            </a:extLst>
          </p:cNvPr>
          <p:cNvSpPr>
            <a:spLocks noGrp="1"/>
          </p:cNvSpPr>
          <p:nvPr>
            <p:ph type="title"/>
          </p:nvPr>
        </p:nvSpPr>
        <p:spPr/>
        <p:txBody>
          <a:bodyPr/>
          <a:lstStyle/>
          <a:p>
            <a:r>
              <a:rPr lang="en-US"/>
              <a:t>Barriers to Access</a:t>
            </a:r>
          </a:p>
        </p:txBody>
      </p:sp>
      <p:sp>
        <p:nvSpPr>
          <p:cNvPr id="6" name="of eligible mothers…">
            <a:extLst>
              <a:ext uri="{FF2B5EF4-FFF2-40B4-BE49-F238E27FC236}">
                <a16:creationId xmlns:a16="http://schemas.microsoft.com/office/drawing/2014/main" id="{5D8CC1C5-F88C-884F-A687-B0A1AAA6D510}"/>
              </a:ext>
            </a:extLst>
          </p:cNvPr>
          <p:cNvSpPr txBox="1"/>
          <p:nvPr/>
        </p:nvSpPr>
        <p:spPr>
          <a:xfrm>
            <a:off x="4445000" y="1246779"/>
            <a:ext cx="4882446" cy="4171719"/>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nchor="ctr">
            <a:spAutoFit/>
          </a:bodyPr>
          <a:lstStyle/>
          <a:p>
            <a:pPr defTabSz="412750">
              <a:lnSpc>
                <a:spcPct val="150000"/>
              </a:lnSpc>
              <a:spcBef>
                <a:spcPts val="50"/>
              </a:spcBef>
              <a:defRPr sz="3200"/>
            </a:pPr>
            <a:r>
              <a:rPr lang="en-US" sz="3600">
                <a:latin typeface="Calibri"/>
                <a:cs typeface="Calibri"/>
                <a:sym typeface="Gill Sans Light"/>
              </a:rPr>
              <a:t>Lack of knowledge</a:t>
            </a:r>
          </a:p>
          <a:p>
            <a:pPr defTabSz="412750">
              <a:lnSpc>
                <a:spcPct val="150000"/>
              </a:lnSpc>
              <a:spcBef>
                <a:spcPts val="50"/>
              </a:spcBef>
              <a:defRPr sz="3200"/>
            </a:pPr>
            <a:r>
              <a:rPr lang="en-US" sz="3600">
                <a:latin typeface="Calibri"/>
                <a:cs typeface="Calibri"/>
                <a:sym typeface="Gill Sans Light"/>
              </a:rPr>
              <a:t>Cumbersome applications</a:t>
            </a:r>
            <a:endParaRPr lang="en-US" sz="3600">
              <a:latin typeface="Calibri"/>
              <a:cs typeface="Calibri"/>
            </a:endParaRPr>
          </a:p>
          <a:p>
            <a:pPr defTabSz="412750">
              <a:lnSpc>
                <a:spcPct val="150000"/>
              </a:lnSpc>
              <a:spcBef>
                <a:spcPts val="50"/>
              </a:spcBef>
              <a:defRPr sz="3200"/>
            </a:pPr>
            <a:r>
              <a:rPr lang="en-US" sz="3600">
                <a:latin typeface="Calibri"/>
                <a:cs typeface="Calibri"/>
                <a:sym typeface="Gill Sans Light"/>
              </a:rPr>
              <a:t>Limited mobility </a:t>
            </a:r>
            <a:endParaRPr lang="en-US" sz="3600">
              <a:latin typeface="Calibri" panose="020F0502020204030204" pitchFamily="34" charset="0"/>
              <a:cs typeface="Calibri" panose="020F0502020204030204" pitchFamily="34" charset="0"/>
            </a:endParaRPr>
          </a:p>
          <a:p>
            <a:pPr defTabSz="412750">
              <a:lnSpc>
                <a:spcPct val="150000"/>
              </a:lnSpc>
              <a:spcBef>
                <a:spcPts val="50"/>
              </a:spcBef>
              <a:defRPr sz="3200"/>
            </a:pPr>
            <a:r>
              <a:rPr lang="en-US" sz="3600">
                <a:latin typeface="Calibri"/>
                <a:cs typeface="Calibri"/>
                <a:sym typeface="Gill Sans Light"/>
              </a:rPr>
              <a:t>Stigma</a:t>
            </a:r>
            <a:endParaRPr lang="en-US" sz="3600">
              <a:latin typeface="Calibri"/>
              <a:cs typeface="Calibri"/>
            </a:endParaRPr>
          </a:p>
          <a:p>
            <a:pPr defTabSz="412750">
              <a:lnSpc>
                <a:spcPct val="150000"/>
              </a:lnSpc>
              <a:spcBef>
                <a:spcPts val="50"/>
              </a:spcBef>
              <a:defRPr sz="3200"/>
            </a:pPr>
            <a:r>
              <a:rPr lang="en-US" sz="3600">
                <a:latin typeface="Calibri"/>
                <a:cs typeface="Calibri"/>
                <a:sym typeface="Gill Sans Light"/>
              </a:rPr>
              <a:t>May not have technology</a:t>
            </a:r>
            <a:endParaRPr sz="3600">
              <a:latin typeface="Calibri" panose="020F0502020204030204" pitchFamily="34" charset="0"/>
              <a:cs typeface="Calibri" panose="020F0502020204030204" pitchFamily="34" charset="0"/>
              <a:sym typeface="Gill Sans Light"/>
            </a:endParaRPr>
          </a:p>
        </p:txBody>
      </p:sp>
      <p:pic>
        <p:nvPicPr>
          <p:cNvPr id="29" name="Picture 28">
            <a:extLst>
              <a:ext uri="{FF2B5EF4-FFF2-40B4-BE49-F238E27FC236}">
                <a16:creationId xmlns:a16="http://schemas.microsoft.com/office/drawing/2014/main" id="{35C59A3A-5789-B24E-AAD7-D96C96B9E555}"/>
              </a:ext>
            </a:extLst>
          </p:cNvPr>
          <p:cNvPicPr>
            <a:picLocks noChangeAspect="1"/>
          </p:cNvPicPr>
          <p:nvPr/>
        </p:nvPicPr>
        <p:blipFill>
          <a:blip r:embed="rId2"/>
          <a:srcRect/>
          <a:stretch/>
        </p:blipFill>
        <p:spPr>
          <a:xfrm>
            <a:off x="3263418" y="1443441"/>
            <a:ext cx="914400" cy="606972"/>
          </a:xfrm>
          <a:prstGeom prst="rect">
            <a:avLst/>
          </a:prstGeom>
        </p:spPr>
      </p:pic>
      <p:pic>
        <p:nvPicPr>
          <p:cNvPr id="3" name="Graphic 2">
            <a:extLst>
              <a:ext uri="{FF2B5EF4-FFF2-40B4-BE49-F238E27FC236}">
                <a16:creationId xmlns:a16="http://schemas.microsoft.com/office/drawing/2014/main" id="{18A2A620-01AD-4143-ABAF-8DA6F8E47300}"/>
              </a:ext>
            </a:extLst>
          </p:cNvPr>
          <p:cNvPicPr>
            <a:picLocks noChangeAspect="1"/>
          </p:cNvPicPr>
          <p:nvPr/>
        </p:nvPicPr>
        <p:blipFill>
          <a:blip r:embed="rId3"/>
          <a:srcRect/>
          <a:stretch/>
        </p:blipFill>
        <p:spPr>
          <a:xfrm>
            <a:off x="3358012" y="2261226"/>
            <a:ext cx="725213" cy="606972"/>
          </a:xfrm>
          <a:prstGeom prst="rect">
            <a:avLst/>
          </a:prstGeom>
        </p:spPr>
      </p:pic>
      <p:pic>
        <p:nvPicPr>
          <p:cNvPr id="15" name="Graphic 14">
            <a:extLst>
              <a:ext uri="{FF2B5EF4-FFF2-40B4-BE49-F238E27FC236}">
                <a16:creationId xmlns:a16="http://schemas.microsoft.com/office/drawing/2014/main" id="{2B8FBCE0-092F-1840-B370-A4B5759E35E1}"/>
              </a:ext>
            </a:extLst>
          </p:cNvPr>
          <p:cNvPicPr>
            <a:picLocks noChangeAspect="1"/>
          </p:cNvPicPr>
          <p:nvPr/>
        </p:nvPicPr>
        <p:blipFill>
          <a:blip r:embed="rId4"/>
          <a:srcRect/>
          <a:stretch/>
        </p:blipFill>
        <p:spPr>
          <a:xfrm>
            <a:off x="3358012" y="3191218"/>
            <a:ext cx="725213" cy="513985"/>
          </a:xfrm>
          <a:prstGeom prst="rect">
            <a:avLst/>
          </a:prstGeom>
        </p:spPr>
      </p:pic>
      <p:pic>
        <p:nvPicPr>
          <p:cNvPr id="16" name="Graphic 15">
            <a:extLst>
              <a:ext uri="{FF2B5EF4-FFF2-40B4-BE49-F238E27FC236}">
                <a16:creationId xmlns:a16="http://schemas.microsoft.com/office/drawing/2014/main" id="{7AA1C27D-92D4-AF4F-BF89-DFD7C006391E}"/>
              </a:ext>
            </a:extLst>
          </p:cNvPr>
          <p:cNvPicPr>
            <a:picLocks noChangeAspect="1"/>
          </p:cNvPicPr>
          <p:nvPr/>
        </p:nvPicPr>
        <p:blipFill>
          <a:blip r:embed="rId5"/>
          <a:srcRect/>
          <a:stretch/>
        </p:blipFill>
        <p:spPr>
          <a:xfrm>
            <a:off x="3340794" y="3926400"/>
            <a:ext cx="759648" cy="649921"/>
          </a:xfrm>
          <a:prstGeom prst="rect">
            <a:avLst/>
          </a:prstGeom>
        </p:spPr>
      </p:pic>
      <p:pic>
        <p:nvPicPr>
          <p:cNvPr id="5" name="Picture 4">
            <a:extLst>
              <a:ext uri="{FF2B5EF4-FFF2-40B4-BE49-F238E27FC236}">
                <a16:creationId xmlns:a16="http://schemas.microsoft.com/office/drawing/2014/main" id="{3BEDA17C-4B42-414F-A0FF-05E1529CA63B}"/>
              </a:ext>
            </a:extLst>
          </p:cNvPr>
          <p:cNvPicPr>
            <a:picLocks noChangeAspect="1"/>
          </p:cNvPicPr>
          <p:nvPr/>
        </p:nvPicPr>
        <p:blipFill>
          <a:blip r:embed="rId6"/>
          <a:srcRect/>
          <a:stretch/>
        </p:blipFill>
        <p:spPr>
          <a:xfrm>
            <a:off x="3263418" y="4666790"/>
            <a:ext cx="914400" cy="914400"/>
          </a:xfrm>
          <a:prstGeom prst="rect">
            <a:avLst/>
          </a:prstGeom>
        </p:spPr>
      </p:pic>
      <p:sp>
        <p:nvSpPr>
          <p:cNvPr id="10" name="Slide Number Placeholder 1">
            <a:extLst>
              <a:ext uri="{FF2B5EF4-FFF2-40B4-BE49-F238E27FC236}">
                <a16:creationId xmlns:a16="http://schemas.microsoft.com/office/drawing/2014/main" id="{5CDF8908-7564-DC46-8611-22697D06BC13}"/>
              </a:ext>
            </a:extLst>
          </p:cNvPr>
          <p:cNvSpPr>
            <a:spLocks noGrp="1"/>
          </p:cNvSpPr>
          <p:nvPr>
            <p:ph type="sldNum" sz="quarter" idx="4"/>
          </p:nvPr>
        </p:nvSpPr>
        <p:spPr>
          <a:xfrm>
            <a:off x="11243086" y="6501384"/>
            <a:ext cx="791794" cy="219044"/>
          </a:xfrm>
        </p:spPr>
        <p:txBody>
          <a:bodyPr/>
          <a:lstStyle/>
          <a:p>
            <a:fld id="{EEFCBEDE-FC15-8446-A541-D093145E132D}" type="slidenum">
              <a:rPr lang="en-US" smtClean="0"/>
              <a:pPr/>
              <a:t>7</a:t>
            </a:fld>
            <a:endParaRPr lang="en-US"/>
          </a:p>
        </p:txBody>
      </p:sp>
    </p:spTree>
    <p:extLst>
      <p:ext uri="{BB962C8B-B14F-4D97-AF65-F5344CB8AC3E}">
        <p14:creationId xmlns:p14="http://schemas.microsoft.com/office/powerpoint/2010/main" val="540224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Straight Connector 38">
            <a:extLst>
              <a:ext uri="{FF2B5EF4-FFF2-40B4-BE49-F238E27FC236}">
                <a16:creationId xmlns:a16="http://schemas.microsoft.com/office/drawing/2014/main" id="{221C7AE0-8D91-2B43-8BD4-7E138ED36C93}"/>
              </a:ext>
            </a:extLst>
          </p:cNvPr>
          <p:cNvCxnSpPr>
            <a:cxnSpLocks/>
          </p:cNvCxnSpPr>
          <p:nvPr/>
        </p:nvCxnSpPr>
        <p:spPr>
          <a:xfrm>
            <a:off x="7977809" y="1835273"/>
            <a:ext cx="2743200" cy="0"/>
          </a:xfrm>
          <a:prstGeom prst="line">
            <a:avLst/>
          </a:prstGeom>
          <a:ln w="19050" cap="rnd">
            <a:gradFill flip="none" rotWithShape="1">
              <a:gsLst>
                <a:gs pos="0">
                  <a:srgbClr val="3399E1"/>
                </a:gs>
                <a:gs pos="90000">
                  <a:schemeClr val="accent1">
                    <a:lumMod val="30000"/>
                    <a:lumOff val="70000"/>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C9988A04-B63D-B84E-9B32-F8CE5524682C}"/>
              </a:ext>
            </a:extLst>
          </p:cNvPr>
          <p:cNvCxnSpPr>
            <a:cxnSpLocks/>
          </p:cNvCxnSpPr>
          <p:nvPr/>
        </p:nvCxnSpPr>
        <p:spPr>
          <a:xfrm flipH="1">
            <a:off x="1410107" y="1835273"/>
            <a:ext cx="2743200" cy="0"/>
          </a:xfrm>
          <a:prstGeom prst="line">
            <a:avLst/>
          </a:prstGeom>
          <a:ln w="19050" cap="rnd">
            <a:gradFill flip="none" rotWithShape="1">
              <a:gsLst>
                <a:gs pos="0">
                  <a:srgbClr val="B1C7DC"/>
                </a:gs>
                <a:gs pos="90000">
                  <a:schemeClr val="accent1">
                    <a:lumMod val="30000"/>
                    <a:lumOff val="70000"/>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A55CB4A-00DD-7446-868C-DEE91CBAE780}"/>
              </a:ext>
            </a:extLst>
          </p:cNvPr>
          <p:cNvCxnSpPr>
            <a:cxnSpLocks/>
          </p:cNvCxnSpPr>
          <p:nvPr/>
        </p:nvCxnSpPr>
        <p:spPr>
          <a:xfrm flipH="1">
            <a:off x="1114845" y="4607138"/>
            <a:ext cx="2743200" cy="0"/>
          </a:xfrm>
          <a:prstGeom prst="line">
            <a:avLst/>
          </a:prstGeom>
          <a:ln w="19050" cap="rnd">
            <a:gradFill flip="none" rotWithShape="1">
              <a:gsLst>
                <a:gs pos="0">
                  <a:srgbClr val="152E5F"/>
                </a:gs>
                <a:gs pos="90000">
                  <a:schemeClr val="accent1">
                    <a:lumMod val="30000"/>
                    <a:lumOff val="70000"/>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D64E3B60-3DD7-E441-836D-72261FC2C334}"/>
              </a:ext>
            </a:extLst>
          </p:cNvPr>
          <p:cNvCxnSpPr>
            <a:cxnSpLocks/>
          </p:cNvCxnSpPr>
          <p:nvPr/>
        </p:nvCxnSpPr>
        <p:spPr>
          <a:xfrm>
            <a:off x="8302487" y="4607138"/>
            <a:ext cx="2743200" cy="0"/>
          </a:xfrm>
          <a:prstGeom prst="line">
            <a:avLst/>
          </a:prstGeom>
          <a:ln w="19050" cap="rnd">
            <a:gradFill flip="none" rotWithShape="1">
              <a:gsLst>
                <a:gs pos="0">
                  <a:srgbClr val="A0CE00"/>
                </a:gs>
                <a:gs pos="90000">
                  <a:schemeClr val="accent1">
                    <a:lumMod val="30000"/>
                    <a:lumOff val="70000"/>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5EFF2F3-936F-754F-AC01-070840857915}"/>
              </a:ext>
            </a:extLst>
          </p:cNvPr>
          <p:cNvPicPr>
            <a:picLocks noChangeAspect="1"/>
          </p:cNvPicPr>
          <p:nvPr/>
        </p:nvPicPr>
        <p:blipFill>
          <a:blip r:embed="rId2"/>
          <a:srcRect/>
          <a:stretch/>
        </p:blipFill>
        <p:spPr>
          <a:xfrm>
            <a:off x="3537269" y="870269"/>
            <a:ext cx="5117462" cy="5117462"/>
          </a:xfrm>
          <a:prstGeom prst="rect">
            <a:avLst/>
          </a:prstGeom>
        </p:spPr>
      </p:pic>
      <p:sp>
        <p:nvSpPr>
          <p:cNvPr id="8" name="Oval 7">
            <a:extLst>
              <a:ext uri="{FF2B5EF4-FFF2-40B4-BE49-F238E27FC236}">
                <a16:creationId xmlns:a16="http://schemas.microsoft.com/office/drawing/2014/main" id="{2A0CEB52-4DF8-4546-BB31-32C44A8F7DBD}"/>
              </a:ext>
            </a:extLst>
          </p:cNvPr>
          <p:cNvSpPr/>
          <p:nvPr/>
        </p:nvSpPr>
        <p:spPr>
          <a:xfrm>
            <a:off x="3128254" y="1473269"/>
            <a:ext cx="5920888" cy="425968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a:solidFill>
                  <a:srgbClr val="152E5F"/>
                </a:solidFill>
              </a:rPr>
              <a:t>Our multi-pronged, person-centered approach i</a:t>
            </a:r>
            <a:r>
              <a:rPr lang="en-US" sz="2400">
                <a:solidFill>
                  <a:schemeClr val="tx1"/>
                </a:solidFill>
                <a:ea typeface="+mn-lt"/>
                <a:cs typeface="+mn-lt"/>
              </a:rPr>
              <a:t>mproves health &amp; economic mobility </a:t>
            </a:r>
            <a:endParaRPr lang="en-US" sz="2400">
              <a:solidFill>
                <a:schemeClr val="tx1"/>
              </a:solidFill>
              <a:cs typeface="Calibri"/>
            </a:endParaRPr>
          </a:p>
          <a:p>
            <a:pPr algn="ctr"/>
            <a:endParaRPr lang="en-US">
              <a:solidFill>
                <a:schemeClr val="tx1"/>
              </a:solidFill>
              <a:cs typeface="Calibri"/>
            </a:endParaRPr>
          </a:p>
        </p:txBody>
      </p:sp>
      <p:sp>
        <p:nvSpPr>
          <p:cNvPr id="3" name="Title 2">
            <a:extLst>
              <a:ext uri="{FF2B5EF4-FFF2-40B4-BE49-F238E27FC236}">
                <a16:creationId xmlns:a16="http://schemas.microsoft.com/office/drawing/2014/main" id="{52C792C9-31F4-544A-86DF-D843BED9249E}"/>
              </a:ext>
            </a:extLst>
          </p:cNvPr>
          <p:cNvSpPr>
            <a:spLocks noGrp="1"/>
          </p:cNvSpPr>
          <p:nvPr>
            <p:ph type="title"/>
          </p:nvPr>
        </p:nvSpPr>
        <p:spPr/>
        <p:txBody>
          <a:bodyPr/>
          <a:lstStyle/>
          <a:p>
            <a:r>
              <a:rPr lang="en-US"/>
              <a:t>BDT’s Strategies to Deliver Impact</a:t>
            </a:r>
          </a:p>
        </p:txBody>
      </p:sp>
      <p:sp>
        <p:nvSpPr>
          <p:cNvPr id="2" name="Slide Number Placeholder 1">
            <a:extLst>
              <a:ext uri="{FF2B5EF4-FFF2-40B4-BE49-F238E27FC236}">
                <a16:creationId xmlns:a16="http://schemas.microsoft.com/office/drawing/2014/main" id="{6BC16571-6540-654F-AF4B-9BA65A7519FF}"/>
              </a:ext>
            </a:extLst>
          </p:cNvPr>
          <p:cNvSpPr>
            <a:spLocks noGrp="1"/>
          </p:cNvSpPr>
          <p:nvPr>
            <p:ph type="sldNum" sz="quarter" idx="4"/>
          </p:nvPr>
        </p:nvSpPr>
        <p:spPr/>
        <p:txBody>
          <a:bodyPr/>
          <a:lstStyle/>
          <a:p>
            <a:fld id="{EEFCBEDE-FC15-8446-A541-D093145E132D}" type="slidenum">
              <a:rPr lang="en-US" dirty="0" smtClean="0"/>
              <a:pPr/>
              <a:t>8</a:t>
            </a:fld>
            <a:endParaRPr lang="en-US"/>
          </a:p>
        </p:txBody>
      </p:sp>
      <p:grpSp>
        <p:nvGrpSpPr>
          <p:cNvPr id="13" name="Group 12">
            <a:extLst>
              <a:ext uri="{FF2B5EF4-FFF2-40B4-BE49-F238E27FC236}">
                <a16:creationId xmlns:a16="http://schemas.microsoft.com/office/drawing/2014/main" id="{668D8B8C-0F03-454E-A6B5-24E5B2A4152F}"/>
              </a:ext>
            </a:extLst>
          </p:cNvPr>
          <p:cNvGrpSpPr/>
          <p:nvPr/>
        </p:nvGrpSpPr>
        <p:grpSpPr>
          <a:xfrm>
            <a:off x="145682" y="1413364"/>
            <a:ext cx="3712363" cy="1297392"/>
            <a:chOff x="202862" y="789837"/>
            <a:chExt cx="3712363" cy="1297392"/>
          </a:xfrm>
        </p:grpSpPr>
        <p:sp>
          <p:nvSpPr>
            <p:cNvPr id="24" name="TextBox 23">
              <a:extLst>
                <a:ext uri="{FF2B5EF4-FFF2-40B4-BE49-F238E27FC236}">
                  <a16:creationId xmlns:a16="http://schemas.microsoft.com/office/drawing/2014/main" id="{EC16985E-EDAA-B349-AB10-9B5F1C68726B}"/>
                </a:ext>
              </a:extLst>
            </p:cNvPr>
            <p:cNvSpPr txBox="1"/>
            <p:nvPr/>
          </p:nvSpPr>
          <p:spPr>
            <a:xfrm>
              <a:off x="202862" y="1256232"/>
              <a:ext cx="3563677" cy="830997"/>
            </a:xfrm>
            <a:prstGeom prst="rect">
              <a:avLst/>
            </a:prstGeom>
            <a:noFill/>
          </p:spPr>
          <p:txBody>
            <a:bodyPr wrap="square" lIns="91440" tIns="45720" rIns="91440" bIns="45720" rtlCol="0" anchor="t">
              <a:spAutoFit/>
            </a:bodyPr>
            <a:lstStyle/>
            <a:p>
              <a:pPr marL="285750" indent="-285750">
                <a:buClr>
                  <a:srgbClr val="B1C7DC"/>
                </a:buClr>
                <a:buSzPct val="120000"/>
                <a:buFont typeface="Wingdings" pitchFamily="2" charset="2"/>
                <a:buChar char="ü"/>
              </a:pPr>
              <a:r>
                <a:rPr lang="en-US" sz="1600"/>
                <a:t>Data-driven outreach &amp; assistance</a:t>
              </a:r>
              <a:endParaRPr lang="en-US" sz="1600">
                <a:cs typeface="Calibri"/>
              </a:endParaRPr>
            </a:p>
            <a:p>
              <a:pPr marL="285750" indent="-285750">
                <a:buClr>
                  <a:srgbClr val="B1C7DC"/>
                </a:buClr>
                <a:buSzPct val="120000"/>
                <a:buFont typeface="Wingdings" pitchFamily="2" charset="2"/>
                <a:buChar char="ü"/>
              </a:pPr>
              <a:r>
                <a:rPr lang="en-US" sz="1600"/>
                <a:t>Customized software</a:t>
              </a:r>
              <a:endParaRPr lang="en-US" sz="1600">
                <a:cs typeface="Calibri"/>
              </a:endParaRPr>
            </a:p>
            <a:p>
              <a:pPr marL="285750" indent="-285750">
                <a:buClr>
                  <a:srgbClr val="B1C7DC"/>
                </a:buClr>
                <a:buSzPct val="120000"/>
                <a:buFont typeface="Wingdings" pitchFamily="2" charset="2"/>
                <a:buChar char="ü"/>
              </a:pPr>
              <a:r>
                <a:rPr lang="en-US" sz="1600"/>
                <a:t>Tech-enabled assistance</a:t>
              </a:r>
              <a:endParaRPr lang="en-US" sz="1600">
                <a:cs typeface="Calibri"/>
              </a:endParaRPr>
            </a:p>
          </p:txBody>
        </p:sp>
        <p:sp>
          <p:nvSpPr>
            <p:cNvPr id="9" name="TextBox 8">
              <a:extLst>
                <a:ext uri="{FF2B5EF4-FFF2-40B4-BE49-F238E27FC236}">
                  <a16:creationId xmlns:a16="http://schemas.microsoft.com/office/drawing/2014/main" id="{0489032B-815A-1F41-A8F4-5F107EE2A3E4}"/>
                </a:ext>
              </a:extLst>
            </p:cNvPr>
            <p:cNvSpPr txBox="1"/>
            <p:nvPr/>
          </p:nvSpPr>
          <p:spPr>
            <a:xfrm>
              <a:off x="202862" y="789837"/>
              <a:ext cx="3712363" cy="461665"/>
            </a:xfrm>
            <a:prstGeom prst="rect">
              <a:avLst/>
            </a:prstGeom>
            <a:noFill/>
          </p:spPr>
          <p:txBody>
            <a:bodyPr wrap="none" rtlCol="0">
              <a:spAutoFit/>
            </a:bodyPr>
            <a:lstStyle/>
            <a:p>
              <a:r>
                <a:rPr lang="en-US" sz="2400"/>
                <a:t>Data Analytics &amp; Technology</a:t>
              </a:r>
            </a:p>
          </p:txBody>
        </p:sp>
      </p:grpSp>
      <p:grpSp>
        <p:nvGrpSpPr>
          <p:cNvPr id="29" name="Group 28">
            <a:extLst>
              <a:ext uri="{FF2B5EF4-FFF2-40B4-BE49-F238E27FC236}">
                <a16:creationId xmlns:a16="http://schemas.microsoft.com/office/drawing/2014/main" id="{CAFC1028-4616-4844-B642-C5601F2186F3}"/>
              </a:ext>
            </a:extLst>
          </p:cNvPr>
          <p:cNvGrpSpPr/>
          <p:nvPr/>
        </p:nvGrpSpPr>
        <p:grpSpPr>
          <a:xfrm>
            <a:off x="145682" y="4172131"/>
            <a:ext cx="3563677" cy="1552747"/>
            <a:chOff x="128518" y="4544842"/>
            <a:chExt cx="3563677" cy="1552747"/>
          </a:xfrm>
        </p:grpSpPr>
        <p:sp>
          <p:nvSpPr>
            <p:cNvPr id="27" name="TextBox 26">
              <a:extLst>
                <a:ext uri="{FF2B5EF4-FFF2-40B4-BE49-F238E27FC236}">
                  <a16:creationId xmlns:a16="http://schemas.microsoft.com/office/drawing/2014/main" id="{7B8ECAEE-64D0-1343-9418-C5AF392C6F34}"/>
                </a:ext>
              </a:extLst>
            </p:cNvPr>
            <p:cNvSpPr txBox="1"/>
            <p:nvPr/>
          </p:nvSpPr>
          <p:spPr>
            <a:xfrm>
              <a:off x="128518" y="5020371"/>
              <a:ext cx="3563677" cy="1077218"/>
            </a:xfrm>
            <a:prstGeom prst="rect">
              <a:avLst/>
            </a:prstGeom>
            <a:noFill/>
          </p:spPr>
          <p:txBody>
            <a:bodyPr wrap="square" lIns="91440" tIns="45720" rIns="91440" bIns="45720" rtlCol="0" anchor="t">
              <a:spAutoFit/>
            </a:bodyPr>
            <a:lstStyle/>
            <a:p>
              <a:pPr marL="285750" indent="-285750">
                <a:buClr>
                  <a:srgbClr val="152E5F"/>
                </a:buClr>
                <a:buSzPct val="120000"/>
                <a:buFont typeface="Wingdings" pitchFamily="2" charset="2"/>
                <a:buChar char="ü"/>
              </a:pPr>
              <a:r>
                <a:rPr lang="en-US" sz="1600"/>
                <a:t>Policy &amp; process change to streamline access</a:t>
              </a:r>
              <a:endParaRPr lang="en-US" sz="1600">
                <a:cs typeface="Calibri"/>
              </a:endParaRPr>
            </a:p>
            <a:p>
              <a:pPr marL="285750" indent="-285750">
                <a:buClr>
                  <a:srgbClr val="152E5F"/>
                </a:buClr>
                <a:buSzPct val="120000"/>
                <a:buFont typeface="Wingdings" pitchFamily="2" charset="2"/>
                <a:buChar char="ü"/>
              </a:pPr>
              <a:r>
                <a:rPr lang="en-US" sz="1600"/>
                <a:t>Cross-sector data sharing</a:t>
              </a:r>
              <a:endParaRPr lang="en-US" sz="1600">
                <a:cs typeface="Calibri"/>
              </a:endParaRPr>
            </a:p>
            <a:p>
              <a:pPr marL="285750" indent="-285750">
                <a:buClr>
                  <a:srgbClr val="152E5F"/>
                </a:buClr>
                <a:buSzPct val="120000"/>
                <a:buFont typeface="Wingdings" pitchFamily="2" charset="2"/>
                <a:buChar char="ü"/>
              </a:pPr>
              <a:r>
                <a:rPr lang="en-US" sz="1600"/>
                <a:t>Outcomes-focused research</a:t>
              </a:r>
              <a:endParaRPr lang="en-US" sz="1600">
                <a:cs typeface="Calibri"/>
              </a:endParaRPr>
            </a:p>
          </p:txBody>
        </p:sp>
        <p:sp>
          <p:nvSpPr>
            <p:cNvPr id="30" name="TextBox 29">
              <a:extLst>
                <a:ext uri="{FF2B5EF4-FFF2-40B4-BE49-F238E27FC236}">
                  <a16:creationId xmlns:a16="http://schemas.microsoft.com/office/drawing/2014/main" id="{A998250B-3DD1-344A-875D-B2E778145B28}"/>
                </a:ext>
              </a:extLst>
            </p:cNvPr>
            <p:cNvSpPr txBox="1"/>
            <p:nvPr/>
          </p:nvSpPr>
          <p:spPr>
            <a:xfrm>
              <a:off x="128518" y="4544842"/>
              <a:ext cx="3472810" cy="461665"/>
            </a:xfrm>
            <a:prstGeom prst="rect">
              <a:avLst/>
            </a:prstGeom>
            <a:noFill/>
          </p:spPr>
          <p:txBody>
            <a:bodyPr wrap="none" rtlCol="0">
              <a:spAutoFit/>
            </a:bodyPr>
            <a:lstStyle/>
            <a:p>
              <a:r>
                <a:rPr lang="en-US" sz="2400"/>
                <a:t>Policy &amp; Practice Solutions</a:t>
              </a:r>
            </a:p>
          </p:txBody>
        </p:sp>
      </p:grpSp>
      <p:grpSp>
        <p:nvGrpSpPr>
          <p:cNvPr id="28" name="Group 27">
            <a:extLst>
              <a:ext uri="{FF2B5EF4-FFF2-40B4-BE49-F238E27FC236}">
                <a16:creationId xmlns:a16="http://schemas.microsoft.com/office/drawing/2014/main" id="{9A3AADE1-3F9D-8D44-B54B-6608ADE53FC5}"/>
              </a:ext>
            </a:extLst>
          </p:cNvPr>
          <p:cNvGrpSpPr/>
          <p:nvPr/>
        </p:nvGrpSpPr>
        <p:grpSpPr>
          <a:xfrm>
            <a:off x="8654731" y="1413364"/>
            <a:ext cx="3541906" cy="2293162"/>
            <a:chOff x="8471203" y="789837"/>
            <a:chExt cx="3541906" cy="2293162"/>
          </a:xfrm>
        </p:grpSpPr>
        <p:sp>
          <p:nvSpPr>
            <p:cNvPr id="25" name="TextBox 24">
              <a:extLst>
                <a:ext uri="{FF2B5EF4-FFF2-40B4-BE49-F238E27FC236}">
                  <a16:creationId xmlns:a16="http://schemas.microsoft.com/office/drawing/2014/main" id="{A86D91DC-0223-BE4B-B596-F697C414D64F}"/>
                </a:ext>
              </a:extLst>
            </p:cNvPr>
            <p:cNvSpPr txBox="1"/>
            <p:nvPr/>
          </p:nvSpPr>
          <p:spPr>
            <a:xfrm>
              <a:off x="8471203" y="1267117"/>
              <a:ext cx="3541906" cy="1815882"/>
            </a:xfrm>
            <a:prstGeom prst="rect">
              <a:avLst/>
            </a:prstGeom>
            <a:noFill/>
          </p:spPr>
          <p:txBody>
            <a:bodyPr wrap="square" lIns="91440" tIns="45720" rIns="91440" bIns="45720" rtlCol="0" anchor="t">
              <a:spAutoFit/>
            </a:bodyPr>
            <a:lstStyle/>
            <a:p>
              <a:pPr marL="285750" indent="-285750">
                <a:buClr>
                  <a:srgbClr val="3399E1"/>
                </a:buClr>
                <a:buSzPct val="120000"/>
                <a:buFont typeface="Wingdings" pitchFamily="2" charset="2"/>
                <a:buChar char="ü"/>
              </a:pPr>
              <a:r>
                <a:rPr lang="en-US" sz="1600" dirty="0"/>
                <a:t>Serving people in ways that work best for them</a:t>
              </a:r>
              <a:endParaRPr lang="en-US" sz="1600" dirty="0">
                <a:cs typeface="Calibri"/>
              </a:endParaRPr>
            </a:p>
            <a:p>
              <a:pPr marL="285750" indent="-285750">
                <a:buClr>
                  <a:srgbClr val="3399E1"/>
                </a:buClr>
                <a:buSzPct val="120000"/>
                <a:buFont typeface="Wingdings" pitchFamily="2" charset="2"/>
                <a:buChar char="ü"/>
              </a:pPr>
              <a:r>
                <a:rPr lang="en-US" sz="1600" dirty="0"/>
                <a:t>Screening for multiple benefits</a:t>
              </a:r>
              <a:endParaRPr lang="en-US" sz="1600" dirty="0">
                <a:cs typeface="Calibri"/>
              </a:endParaRPr>
            </a:p>
            <a:p>
              <a:pPr marL="285750" indent="-285750">
                <a:buClr>
                  <a:srgbClr val="3399E1"/>
                </a:buClr>
                <a:buSzPct val="120000"/>
                <a:buFont typeface="Wingdings" pitchFamily="2" charset="2"/>
                <a:buChar char="ü"/>
              </a:pPr>
              <a:r>
                <a:rPr lang="en-US" sz="1600" dirty="0"/>
                <a:t>Individualized outreach &amp; engagement</a:t>
              </a:r>
              <a:endParaRPr lang="en-US" sz="1600" dirty="0">
                <a:cs typeface="Calibri"/>
              </a:endParaRPr>
            </a:p>
            <a:p>
              <a:pPr marL="285750" indent="-285750">
                <a:buClr>
                  <a:srgbClr val="3399E1"/>
                </a:buClr>
                <a:buSzPct val="120000"/>
                <a:buFont typeface="Wingdings" pitchFamily="2" charset="2"/>
                <a:buChar char="ü"/>
              </a:pPr>
              <a:r>
                <a:rPr lang="en-US" sz="1600" dirty="0">
                  <a:ea typeface="+mn-lt"/>
                  <a:cs typeface="+mn-lt"/>
                </a:rPr>
                <a:t>Dignified service at scale</a:t>
              </a:r>
              <a:endParaRPr lang="en-US" sz="1600" dirty="0">
                <a:cs typeface="Calibri"/>
              </a:endParaRPr>
            </a:p>
            <a:p>
              <a:pPr>
                <a:buClr>
                  <a:srgbClr val="3399E1"/>
                </a:buClr>
                <a:buSzPct val="120000"/>
              </a:pPr>
              <a:endParaRPr lang="en-US" sz="1600" dirty="0">
                <a:cs typeface="Calibri"/>
              </a:endParaRPr>
            </a:p>
          </p:txBody>
        </p:sp>
        <p:sp>
          <p:nvSpPr>
            <p:cNvPr id="32" name="TextBox 31">
              <a:extLst>
                <a:ext uri="{FF2B5EF4-FFF2-40B4-BE49-F238E27FC236}">
                  <a16:creationId xmlns:a16="http://schemas.microsoft.com/office/drawing/2014/main" id="{C9337019-DD74-C74D-BC73-A81B5F4DBA88}"/>
                </a:ext>
              </a:extLst>
            </p:cNvPr>
            <p:cNvSpPr txBox="1"/>
            <p:nvPr/>
          </p:nvSpPr>
          <p:spPr>
            <a:xfrm>
              <a:off x="8476030" y="789837"/>
              <a:ext cx="1901931" cy="461665"/>
            </a:xfrm>
            <a:prstGeom prst="rect">
              <a:avLst/>
            </a:prstGeom>
            <a:noFill/>
          </p:spPr>
          <p:txBody>
            <a:bodyPr wrap="none" rtlCol="0">
              <a:spAutoFit/>
            </a:bodyPr>
            <a:lstStyle/>
            <a:p>
              <a:r>
                <a:rPr lang="en-US" sz="2400"/>
                <a:t>Direct Service</a:t>
              </a:r>
            </a:p>
          </p:txBody>
        </p:sp>
      </p:grpSp>
      <p:grpSp>
        <p:nvGrpSpPr>
          <p:cNvPr id="36" name="Group 35">
            <a:extLst>
              <a:ext uri="{FF2B5EF4-FFF2-40B4-BE49-F238E27FC236}">
                <a16:creationId xmlns:a16="http://schemas.microsoft.com/office/drawing/2014/main" id="{F29F7DD2-52E7-3843-97E2-87C11C092EAB}"/>
              </a:ext>
            </a:extLst>
          </p:cNvPr>
          <p:cNvGrpSpPr/>
          <p:nvPr/>
        </p:nvGrpSpPr>
        <p:grpSpPr>
          <a:xfrm>
            <a:off x="8654731" y="4172131"/>
            <a:ext cx="3563677" cy="2031325"/>
            <a:chOff x="8476030" y="4544842"/>
            <a:chExt cx="3563677" cy="2031325"/>
          </a:xfrm>
        </p:grpSpPr>
        <p:sp>
          <p:nvSpPr>
            <p:cNvPr id="26" name="TextBox 25">
              <a:extLst>
                <a:ext uri="{FF2B5EF4-FFF2-40B4-BE49-F238E27FC236}">
                  <a16:creationId xmlns:a16="http://schemas.microsoft.com/office/drawing/2014/main" id="{AA6B0514-7C90-8142-9F26-EB4D8A664281}"/>
                </a:ext>
              </a:extLst>
            </p:cNvPr>
            <p:cNvSpPr txBox="1"/>
            <p:nvPr/>
          </p:nvSpPr>
          <p:spPr>
            <a:xfrm>
              <a:off x="8476030" y="5006507"/>
              <a:ext cx="3563677" cy="1569660"/>
            </a:xfrm>
            <a:prstGeom prst="rect">
              <a:avLst/>
            </a:prstGeom>
            <a:noFill/>
          </p:spPr>
          <p:txBody>
            <a:bodyPr wrap="square" lIns="91440" tIns="45720" rIns="91440" bIns="45720" rtlCol="0" anchor="t">
              <a:spAutoFit/>
            </a:bodyPr>
            <a:lstStyle/>
            <a:p>
              <a:pPr marL="285750" indent="-285750">
                <a:buClr>
                  <a:srgbClr val="A0CE00"/>
                </a:buClr>
                <a:buSzPct val="120000"/>
                <a:buFont typeface="Wingdings" pitchFamily="2" charset="2"/>
                <a:buChar char="ü"/>
              </a:pPr>
              <a:r>
                <a:rPr lang="en-US" sz="1600"/>
                <a:t>Philanthropy</a:t>
              </a:r>
              <a:endParaRPr lang="en-US" sz="1600">
                <a:cs typeface="Calibri"/>
              </a:endParaRPr>
            </a:p>
            <a:p>
              <a:pPr marL="285750" indent="-285750">
                <a:buClr>
                  <a:srgbClr val="A0CE00"/>
                </a:buClr>
                <a:buSzPct val="120000"/>
                <a:buFont typeface="Wingdings" pitchFamily="2" charset="2"/>
                <a:buChar char="ü"/>
              </a:pPr>
              <a:r>
                <a:rPr lang="en-US" sz="1600"/>
                <a:t>Local, state, &amp; federal government</a:t>
              </a:r>
              <a:endParaRPr lang="en-US" sz="1600">
                <a:cs typeface="Calibri"/>
              </a:endParaRPr>
            </a:p>
            <a:p>
              <a:pPr marL="285750" indent="-285750">
                <a:buClr>
                  <a:srgbClr val="A0CE00"/>
                </a:buClr>
                <a:buSzPct val="120000"/>
                <a:buFont typeface="Wingdings" pitchFamily="2" charset="2"/>
                <a:buChar char="ü"/>
              </a:pPr>
              <a:r>
                <a:rPr lang="en-US" sz="1600"/>
                <a:t>National organizations</a:t>
              </a:r>
              <a:endParaRPr lang="en-US" sz="1600">
                <a:cs typeface="Calibri"/>
              </a:endParaRPr>
            </a:p>
            <a:p>
              <a:pPr marL="285750" indent="-285750">
                <a:buClr>
                  <a:srgbClr val="A0CE00"/>
                </a:buClr>
                <a:buSzPct val="120000"/>
                <a:buFont typeface="Wingdings" pitchFamily="2" charset="2"/>
                <a:buChar char="ü"/>
              </a:pPr>
              <a:r>
                <a:rPr lang="en-US" sz="1600"/>
                <a:t>Community-based organizations</a:t>
              </a:r>
              <a:endParaRPr lang="en-US" sz="1600">
                <a:cs typeface="Calibri"/>
              </a:endParaRPr>
            </a:p>
            <a:p>
              <a:pPr marL="285750" indent="-285750">
                <a:buClr>
                  <a:srgbClr val="A0CE00"/>
                </a:buClr>
                <a:buSzPct val="120000"/>
                <a:buFont typeface="Wingdings" pitchFamily="2" charset="2"/>
                <a:buChar char="ü"/>
              </a:pPr>
              <a:r>
                <a:rPr lang="en-US" sz="1600"/>
                <a:t>Healthcare plans &amp; providers</a:t>
              </a:r>
              <a:endParaRPr lang="en-US" sz="1600">
                <a:cs typeface="Calibri"/>
              </a:endParaRPr>
            </a:p>
            <a:p>
              <a:pPr marL="285750" indent="-285750">
                <a:buClr>
                  <a:srgbClr val="A0CE00"/>
                </a:buClr>
                <a:buSzPct val="120000"/>
                <a:buFont typeface="Wingdings" pitchFamily="2" charset="2"/>
                <a:buChar char="ü"/>
              </a:pPr>
              <a:r>
                <a:rPr lang="en-US" sz="1600"/>
                <a:t>Academia</a:t>
              </a:r>
              <a:endParaRPr lang="en-US" sz="1600">
                <a:cs typeface="Calibri"/>
              </a:endParaRPr>
            </a:p>
          </p:txBody>
        </p:sp>
        <p:sp>
          <p:nvSpPr>
            <p:cNvPr id="34" name="TextBox 33">
              <a:extLst>
                <a:ext uri="{FF2B5EF4-FFF2-40B4-BE49-F238E27FC236}">
                  <a16:creationId xmlns:a16="http://schemas.microsoft.com/office/drawing/2014/main" id="{ECE05777-B254-1246-8A7E-29BCD2FD9657}"/>
                </a:ext>
              </a:extLst>
            </p:cNvPr>
            <p:cNvSpPr txBox="1"/>
            <p:nvPr/>
          </p:nvSpPr>
          <p:spPr>
            <a:xfrm>
              <a:off x="8476030" y="4544842"/>
              <a:ext cx="2741328" cy="461665"/>
            </a:xfrm>
            <a:prstGeom prst="rect">
              <a:avLst/>
            </a:prstGeom>
            <a:noFill/>
          </p:spPr>
          <p:txBody>
            <a:bodyPr wrap="none" rtlCol="0">
              <a:spAutoFit/>
            </a:bodyPr>
            <a:lstStyle/>
            <a:p>
              <a:r>
                <a:rPr lang="en-US" sz="2400"/>
                <a:t>Partner Engagement</a:t>
              </a:r>
            </a:p>
          </p:txBody>
        </p:sp>
      </p:grpSp>
    </p:spTree>
    <p:extLst>
      <p:ext uri="{BB962C8B-B14F-4D97-AF65-F5344CB8AC3E}">
        <p14:creationId xmlns:p14="http://schemas.microsoft.com/office/powerpoint/2010/main" val="3719884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48">
            <a:extLst>
              <a:ext uri="{FF2B5EF4-FFF2-40B4-BE49-F238E27FC236}">
                <a16:creationId xmlns:a16="http://schemas.microsoft.com/office/drawing/2014/main" id="{3E7F0B22-08E9-6440-A566-0FEAB4DC4989}"/>
              </a:ext>
            </a:extLst>
          </p:cNvPr>
          <p:cNvSpPr/>
          <p:nvPr/>
        </p:nvSpPr>
        <p:spPr>
          <a:xfrm rot="1225757" flipH="1" flipV="1">
            <a:off x="350069" y="3473225"/>
            <a:ext cx="12638837" cy="7111765"/>
          </a:xfrm>
          <a:custGeom>
            <a:avLst/>
            <a:gdLst>
              <a:gd name="connsiteX0" fmla="*/ 0 w 4015408"/>
              <a:gd name="connsiteY0" fmla="*/ 1192695 h 1683026"/>
              <a:gd name="connsiteX1" fmla="*/ 1762539 w 4015408"/>
              <a:gd name="connsiteY1" fmla="*/ 0 h 1683026"/>
              <a:gd name="connsiteX2" fmla="*/ 4015408 w 4015408"/>
              <a:gd name="connsiteY2" fmla="*/ 212035 h 1683026"/>
              <a:gd name="connsiteX3" fmla="*/ 2743200 w 4015408"/>
              <a:gd name="connsiteY3" fmla="*/ 1683026 h 1683026"/>
              <a:gd name="connsiteX4" fmla="*/ 0 w 4015408"/>
              <a:gd name="connsiteY4" fmla="*/ 1192695 h 1683026"/>
              <a:gd name="connsiteX0" fmla="*/ 14515 w 4029923"/>
              <a:gd name="connsiteY0" fmla="*/ 1272700 h 1763031"/>
              <a:gd name="connsiteX1" fmla="*/ 1777054 w 4029923"/>
              <a:gd name="connsiteY1" fmla="*/ 80005 h 1763031"/>
              <a:gd name="connsiteX2" fmla="*/ 4029923 w 4029923"/>
              <a:gd name="connsiteY2" fmla="*/ 292040 h 1763031"/>
              <a:gd name="connsiteX3" fmla="*/ 2757715 w 4029923"/>
              <a:gd name="connsiteY3" fmla="*/ 1763031 h 1763031"/>
              <a:gd name="connsiteX4" fmla="*/ 14515 w 4029923"/>
              <a:gd name="connsiteY4" fmla="*/ 1272700 h 1763031"/>
              <a:gd name="connsiteX0" fmla="*/ 14515 w 4088180"/>
              <a:gd name="connsiteY0" fmla="*/ 1333226 h 1823557"/>
              <a:gd name="connsiteX1" fmla="*/ 1777054 w 4088180"/>
              <a:gd name="connsiteY1" fmla="*/ 140531 h 1823557"/>
              <a:gd name="connsiteX2" fmla="*/ 4029923 w 4088180"/>
              <a:gd name="connsiteY2" fmla="*/ 352566 h 1823557"/>
              <a:gd name="connsiteX3" fmla="*/ 2757715 w 4088180"/>
              <a:gd name="connsiteY3" fmla="*/ 1823557 h 1823557"/>
              <a:gd name="connsiteX4" fmla="*/ 14515 w 4088180"/>
              <a:gd name="connsiteY4" fmla="*/ 1333226 h 1823557"/>
              <a:gd name="connsiteX0" fmla="*/ 14515 w 4088180"/>
              <a:gd name="connsiteY0" fmla="*/ 1333226 h 1993264"/>
              <a:gd name="connsiteX1" fmla="*/ 1777054 w 4088180"/>
              <a:gd name="connsiteY1" fmla="*/ 140531 h 1993264"/>
              <a:gd name="connsiteX2" fmla="*/ 4029923 w 4088180"/>
              <a:gd name="connsiteY2" fmla="*/ 352566 h 1993264"/>
              <a:gd name="connsiteX3" fmla="*/ 2757715 w 4088180"/>
              <a:gd name="connsiteY3" fmla="*/ 1823557 h 1993264"/>
              <a:gd name="connsiteX4" fmla="*/ 14515 w 4088180"/>
              <a:gd name="connsiteY4" fmla="*/ 1333226 h 1993264"/>
              <a:gd name="connsiteX0" fmla="*/ 14515 w 4088180"/>
              <a:gd name="connsiteY0" fmla="*/ 1333226 h 1863473"/>
              <a:gd name="connsiteX1" fmla="*/ 1777054 w 4088180"/>
              <a:gd name="connsiteY1" fmla="*/ 140531 h 1863473"/>
              <a:gd name="connsiteX2" fmla="*/ 4029923 w 4088180"/>
              <a:gd name="connsiteY2" fmla="*/ 352566 h 1863473"/>
              <a:gd name="connsiteX3" fmla="*/ 2757715 w 4088180"/>
              <a:gd name="connsiteY3" fmla="*/ 1823557 h 1863473"/>
              <a:gd name="connsiteX4" fmla="*/ 14515 w 4088180"/>
              <a:gd name="connsiteY4" fmla="*/ 1333226 h 1863473"/>
              <a:gd name="connsiteX0" fmla="*/ 14515 w 4088180"/>
              <a:gd name="connsiteY0" fmla="*/ 1333226 h 1866589"/>
              <a:gd name="connsiteX1" fmla="*/ 1777054 w 4088180"/>
              <a:gd name="connsiteY1" fmla="*/ 140531 h 1866589"/>
              <a:gd name="connsiteX2" fmla="*/ 4029923 w 4088180"/>
              <a:gd name="connsiteY2" fmla="*/ 352566 h 1866589"/>
              <a:gd name="connsiteX3" fmla="*/ 2757715 w 4088180"/>
              <a:gd name="connsiteY3" fmla="*/ 1823557 h 1866589"/>
              <a:gd name="connsiteX4" fmla="*/ 14515 w 4088180"/>
              <a:gd name="connsiteY4" fmla="*/ 1333226 h 1866589"/>
              <a:gd name="connsiteX0" fmla="*/ 14515 w 4038132"/>
              <a:gd name="connsiteY0" fmla="*/ 1407492 h 1940855"/>
              <a:gd name="connsiteX1" fmla="*/ 1777054 w 4038132"/>
              <a:gd name="connsiteY1" fmla="*/ 214797 h 1940855"/>
              <a:gd name="connsiteX2" fmla="*/ 4029923 w 4038132"/>
              <a:gd name="connsiteY2" fmla="*/ 426832 h 1940855"/>
              <a:gd name="connsiteX3" fmla="*/ 2757715 w 4038132"/>
              <a:gd name="connsiteY3" fmla="*/ 1897823 h 1940855"/>
              <a:gd name="connsiteX4" fmla="*/ 14515 w 4038132"/>
              <a:gd name="connsiteY4" fmla="*/ 1407492 h 1940855"/>
              <a:gd name="connsiteX0" fmla="*/ 7002 w 4030619"/>
              <a:gd name="connsiteY0" fmla="*/ 1407492 h 1971430"/>
              <a:gd name="connsiteX1" fmla="*/ 1769541 w 4030619"/>
              <a:gd name="connsiteY1" fmla="*/ 214797 h 1971430"/>
              <a:gd name="connsiteX2" fmla="*/ 4022410 w 4030619"/>
              <a:gd name="connsiteY2" fmla="*/ 426832 h 1971430"/>
              <a:gd name="connsiteX3" fmla="*/ 2750202 w 4030619"/>
              <a:gd name="connsiteY3" fmla="*/ 1897823 h 1971430"/>
              <a:gd name="connsiteX4" fmla="*/ 7002 w 4030619"/>
              <a:gd name="connsiteY4" fmla="*/ 1407492 h 1971430"/>
              <a:gd name="connsiteX0" fmla="*/ 11365 w 4050089"/>
              <a:gd name="connsiteY0" fmla="*/ 1149044 h 1680211"/>
              <a:gd name="connsiteX1" fmla="*/ 1866670 w 4050089"/>
              <a:gd name="connsiteY1" fmla="*/ 141880 h 1680211"/>
              <a:gd name="connsiteX2" fmla="*/ 4026773 w 4050089"/>
              <a:gd name="connsiteY2" fmla="*/ 168384 h 1680211"/>
              <a:gd name="connsiteX3" fmla="*/ 2754565 w 4050089"/>
              <a:gd name="connsiteY3" fmla="*/ 1639375 h 1680211"/>
              <a:gd name="connsiteX4" fmla="*/ 11365 w 4050089"/>
              <a:gd name="connsiteY4" fmla="*/ 1149044 h 1680211"/>
              <a:gd name="connsiteX0" fmla="*/ 15104 w 4053828"/>
              <a:gd name="connsiteY0" fmla="*/ 1277870 h 1809037"/>
              <a:gd name="connsiteX1" fmla="*/ 1870409 w 4053828"/>
              <a:gd name="connsiteY1" fmla="*/ 270706 h 1809037"/>
              <a:gd name="connsiteX2" fmla="*/ 4030512 w 4053828"/>
              <a:gd name="connsiteY2" fmla="*/ 297210 h 1809037"/>
              <a:gd name="connsiteX3" fmla="*/ 2758304 w 4053828"/>
              <a:gd name="connsiteY3" fmla="*/ 1768201 h 1809037"/>
              <a:gd name="connsiteX4" fmla="*/ 15104 w 4053828"/>
              <a:gd name="connsiteY4" fmla="*/ 1277870 h 1809037"/>
              <a:gd name="connsiteX0" fmla="*/ 9673 w 4042470"/>
              <a:gd name="connsiteY0" fmla="*/ 1455876 h 1989904"/>
              <a:gd name="connsiteX1" fmla="*/ 2010752 w 4042470"/>
              <a:gd name="connsiteY1" fmla="*/ 210173 h 1989904"/>
              <a:gd name="connsiteX2" fmla="*/ 4025081 w 4042470"/>
              <a:gd name="connsiteY2" fmla="*/ 475216 h 1989904"/>
              <a:gd name="connsiteX3" fmla="*/ 2752873 w 4042470"/>
              <a:gd name="connsiteY3" fmla="*/ 1946207 h 1989904"/>
              <a:gd name="connsiteX4" fmla="*/ 9673 w 4042470"/>
              <a:gd name="connsiteY4" fmla="*/ 1455876 h 1989904"/>
              <a:gd name="connsiteX0" fmla="*/ 9673 w 4067496"/>
              <a:gd name="connsiteY0" fmla="*/ 1547437 h 2081465"/>
              <a:gd name="connsiteX1" fmla="*/ 2010752 w 4067496"/>
              <a:gd name="connsiteY1" fmla="*/ 301734 h 2081465"/>
              <a:gd name="connsiteX2" fmla="*/ 4025081 w 4067496"/>
              <a:gd name="connsiteY2" fmla="*/ 566777 h 2081465"/>
              <a:gd name="connsiteX3" fmla="*/ 2752873 w 4067496"/>
              <a:gd name="connsiteY3" fmla="*/ 2037768 h 2081465"/>
              <a:gd name="connsiteX4" fmla="*/ 9673 w 4067496"/>
              <a:gd name="connsiteY4" fmla="*/ 1547437 h 2081465"/>
              <a:gd name="connsiteX0" fmla="*/ 4742 w 4062565"/>
              <a:gd name="connsiteY0" fmla="*/ 1547437 h 2104397"/>
              <a:gd name="connsiteX1" fmla="*/ 2005821 w 4062565"/>
              <a:gd name="connsiteY1" fmla="*/ 301734 h 2104397"/>
              <a:gd name="connsiteX2" fmla="*/ 4020150 w 4062565"/>
              <a:gd name="connsiteY2" fmla="*/ 566777 h 2104397"/>
              <a:gd name="connsiteX3" fmla="*/ 2747942 w 4062565"/>
              <a:gd name="connsiteY3" fmla="*/ 2037768 h 2104397"/>
              <a:gd name="connsiteX4" fmla="*/ 4742 w 4062565"/>
              <a:gd name="connsiteY4" fmla="*/ 1547437 h 2104397"/>
              <a:gd name="connsiteX0" fmla="*/ 19669 w 4092837"/>
              <a:gd name="connsiteY0" fmla="*/ 1445410 h 1700911"/>
              <a:gd name="connsiteX1" fmla="*/ 2020748 w 4092837"/>
              <a:gd name="connsiteY1" fmla="*/ 199707 h 1700911"/>
              <a:gd name="connsiteX2" fmla="*/ 4035077 w 4092837"/>
              <a:gd name="connsiteY2" fmla="*/ 464750 h 1700911"/>
              <a:gd name="connsiteX3" fmla="*/ 3126560 w 4092837"/>
              <a:gd name="connsiteY3" fmla="*/ 1616115 h 1700911"/>
              <a:gd name="connsiteX4" fmla="*/ 19669 w 4092837"/>
              <a:gd name="connsiteY4" fmla="*/ 1445410 h 1700911"/>
              <a:gd name="connsiteX0" fmla="*/ 16816 w 3907572"/>
              <a:gd name="connsiteY0" fmla="*/ 1755437 h 1850281"/>
              <a:gd name="connsiteX1" fmla="*/ 1851689 w 3907572"/>
              <a:gd name="connsiteY1" fmla="*/ 90871 h 1850281"/>
              <a:gd name="connsiteX2" fmla="*/ 3866018 w 3907572"/>
              <a:gd name="connsiteY2" fmla="*/ 355914 h 1850281"/>
              <a:gd name="connsiteX3" fmla="*/ 2957501 w 3907572"/>
              <a:gd name="connsiteY3" fmla="*/ 1507279 h 1850281"/>
              <a:gd name="connsiteX4" fmla="*/ 16816 w 3907572"/>
              <a:gd name="connsiteY4" fmla="*/ 1755437 h 1850281"/>
              <a:gd name="connsiteX0" fmla="*/ 19166 w 3683421"/>
              <a:gd name="connsiteY0" fmla="*/ 1729729 h 1828750"/>
              <a:gd name="connsiteX1" fmla="*/ 1629669 w 3683421"/>
              <a:gd name="connsiteY1" fmla="*/ 89138 h 1828750"/>
              <a:gd name="connsiteX2" fmla="*/ 3643998 w 3683421"/>
              <a:gd name="connsiteY2" fmla="*/ 354181 h 1828750"/>
              <a:gd name="connsiteX3" fmla="*/ 2735481 w 3683421"/>
              <a:gd name="connsiteY3" fmla="*/ 1505546 h 1828750"/>
              <a:gd name="connsiteX4" fmla="*/ 19166 w 3683421"/>
              <a:gd name="connsiteY4" fmla="*/ 1729729 h 1828750"/>
              <a:gd name="connsiteX0" fmla="*/ 21663 w 3685918"/>
              <a:gd name="connsiteY0" fmla="*/ 1729729 h 1870612"/>
              <a:gd name="connsiteX1" fmla="*/ 1632166 w 3685918"/>
              <a:gd name="connsiteY1" fmla="*/ 89138 h 1870612"/>
              <a:gd name="connsiteX2" fmla="*/ 3646495 w 3685918"/>
              <a:gd name="connsiteY2" fmla="*/ 354181 h 1870612"/>
              <a:gd name="connsiteX3" fmla="*/ 2737978 w 3685918"/>
              <a:gd name="connsiteY3" fmla="*/ 1505546 h 1870612"/>
              <a:gd name="connsiteX4" fmla="*/ 21663 w 3685918"/>
              <a:gd name="connsiteY4" fmla="*/ 1729729 h 1870612"/>
              <a:gd name="connsiteX0" fmla="*/ 21663 w 3704600"/>
              <a:gd name="connsiteY0" fmla="*/ 1729729 h 1865367"/>
              <a:gd name="connsiteX1" fmla="*/ 1632166 w 3704600"/>
              <a:gd name="connsiteY1" fmla="*/ 89138 h 1865367"/>
              <a:gd name="connsiteX2" fmla="*/ 3646495 w 3704600"/>
              <a:gd name="connsiteY2" fmla="*/ 354181 h 1865367"/>
              <a:gd name="connsiteX3" fmla="*/ 2737978 w 3704600"/>
              <a:gd name="connsiteY3" fmla="*/ 1505546 h 1865367"/>
              <a:gd name="connsiteX4" fmla="*/ 21663 w 3704600"/>
              <a:gd name="connsiteY4" fmla="*/ 1729729 h 1865367"/>
              <a:gd name="connsiteX0" fmla="*/ 20955 w 3420454"/>
              <a:gd name="connsiteY0" fmla="*/ 1694362 h 1829707"/>
              <a:gd name="connsiteX1" fmla="*/ 1631458 w 3420454"/>
              <a:gd name="connsiteY1" fmla="*/ 53771 h 1829707"/>
              <a:gd name="connsiteX2" fmla="*/ 3360646 w 3420454"/>
              <a:gd name="connsiteY2" fmla="*/ 494794 h 1829707"/>
              <a:gd name="connsiteX3" fmla="*/ 2737270 w 3420454"/>
              <a:gd name="connsiteY3" fmla="*/ 1470179 h 1829707"/>
              <a:gd name="connsiteX4" fmla="*/ 20955 w 3420454"/>
              <a:gd name="connsiteY4" fmla="*/ 1694362 h 1829707"/>
              <a:gd name="connsiteX0" fmla="*/ 20955 w 3450755"/>
              <a:gd name="connsiteY0" fmla="*/ 1734339 h 1869684"/>
              <a:gd name="connsiteX1" fmla="*/ 1631458 w 3450755"/>
              <a:gd name="connsiteY1" fmla="*/ 93748 h 1869684"/>
              <a:gd name="connsiteX2" fmla="*/ 3360646 w 3450755"/>
              <a:gd name="connsiteY2" fmla="*/ 534771 h 1869684"/>
              <a:gd name="connsiteX3" fmla="*/ 2737270 w 3450755"/>
              <a:gd name="connsiteY3" fmla="*/ 1510156 h 1869684"/>
              <a:gd name="connsiteX4" fmla="*/ 20955 w 3450755"/>
              <a:gd name="connsiteY4" fmla="*/ 1734339 h 1869684"/>
              <a:gd name="connsiteX0" fmla="*/ 21343 w 3593599"/>
              <a:gd name="connsiteY0" fmla="*/ 1696792 h 1827484"/>
              <a:gd name="connsiteX1" fmla="*/ 1631846 w 3593599"/>
              <a:gd name="connsiteY1" fmla="*/ 56201 h 1827484"/>
              <a:gd name="connsiteX2" fmla="*/ 3519680 w 3593599"/>
              <a:gd name="connsiteY2" fmla="*/ 653589 h 1827484"/>
              <a:gd name="connsiteX3" fmla="*/ 2737658 w 3593599"/>
              <a:gd name="connsiteY3" fmla="*/ 1472609 h 1827484"/>
              <a:gd name="connsiteX4" fmla="*/ 21343 w 3593599"/>
              <a:gd name="connsiteY4" fmla="*/ 1696792 h 1827484"/>
              <a:gd name="connsiteX0" fmla="*/ 21343 w 3591600"/>
              <a:gd name="connsiteY0" fmla="*/ 1731990 h 1862682"/>
              <a:gd name="connsiteX1" fmla="*/ 1631846 w 3591600"/>
              <a:gd name="connsiteY1" fmla="*/ 91399 h 1862682"/>
              <a:gd name="connsiteX2" fmla="*/ 3519680 w 3591600"/>
              <a:gd name="connsiteY2" fmla="*/ 688787 h 1862682"/>
              <a:gd name="connsiteX3" fmla="*/ 2737658 w 3591600"/>
              <a:gd name="connsiteY3" fmla="*/ 1507807 h 1862682"/>
              <a:gd name="connsiteX4" fmla="*/ 21343 w 3591600"/>
              <a:gd name="connsiteY4" fmla="*/ 1731990 h 1862682"/>
              <a:gd name="connsiteX0" fmla="*/ 21343 w 3588059"/>
              <a:gd name="connsiteY0" fmla="*/ 1731990 h 1849366"/>
              <a:gd name="connsiteX1" fmla="*/ 1631846 w 3588059"/>
              <a:gd name="connsiteY1" fmla="*/ 91399 h 1849366"/>
              <a:gd name="connsiteX2" fmla="*/ 3519680 w 3588059"/>
              <a:gd name="connsiteY2" fmla="*/ 688787 h 1849366"/>
              <a:gd name="connsiteX3" fmla="*/ 2737658 w 3588059"/>
              <a:gd name="connsiteY3" fmla="*/ 1507807 h 1849366"/>
              <a:gd name="connsiteX4" fmla="*/ 21343 w 3588059"/>
              <a:gd name="connsiteY4" fmla="*/ 1731990 h 1849366"/>
              <a:gd name="connsiteX0" fmla="*/ 22176 w 3529224"/>
              <a:gd name="connsiteY0" fmla="*/ 1664639 h 1806744"/>
              <a:gd name="connsiteX1" fmla="*/ 1570413 w 3529224"/>
              <a:gd name="connsiteY1" fmla="*/ 86764 h 1806744"/>
              <a:gd name="connsiteX2" fmla="*/ 3458247 w 3529224"/>
              <a:gd name="connsiteY2" fmla="*/ 684152 h 1806744"/>
              <a:gd name="connsiteX3" fmla="*/ 2676225 w 3529224"/>
              <a:gd name="connsiteY3" fmla="*/ 1503172 h 1806744"/>
              <a:gd name="connsiteX4" fmla="*/ 22176 w 3529224"/>
              <a:gd name="connsiteY4" fmla="*/ 1664639 h 1806744"/>
              <a:gd name="connsiteX0" fmla="*/ 22176 w 3458554"/>
              <a:gd name="connsiteY0" fmla="*/ 1620764 h 1762869"/>
              <a:gd name="connsiteX1" fmla="*/ 1570413 w 3458554"/>
              <a:gd name="connsiteY1" fmla="*/ 42889 h 1762869"/>
              <a:gd name="connsiteX2" fmla="*/ 3458247 w 3458554"/>
              <a:gd name="connsiteY2" fmla="*/ 640277 h 1762869"/>
              <a:gd name="connsiteX3" fmla="*/ 2676225 w 3458554"/>
              <a:gd name="connsiteY3" fmla="*/ 1459297 h 1762869"/>
              <a:gd name="connsiteX4" fmla="*/ 22176 w 3458554"/>
              <a:gd name="connsiteY4" fmla="*/ 1620764 h 1762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8554" h="1762869">
                <a:moveTo>
                  <a:pt x="22176" y="1620764"/>
                </a:moveTo>
                <a:cubicBezTo>
                  <a:pt x="-175473" y="1289835"/>
                  <a:pt x="997735" y="206303"/>
                  <a:pt x="1570413" y="42889"/>
                </a:cubicBezTo>
                <a:cubicBezTo>
                  <a:pt x="2143091" y="-120525"/>
                  <a:pt x="3481822" y="205529"/>
                  <a:pt x="3458247" y="640277"/>
                </a:cubicBezTo>
                <a:cubicBezTo>
                  <a:pt x="3434672" y="1075025"/>
                  <a:pt x="3248903" y="1295883"/>
                  <a:pt x="2676225" y="1459297"/>
                </a:cubicBezTo>
                <a:cubicBezTo>
                  <a:pt x="2103547" y="1622711"/>
                  <a:pt x="219825" y="1951693"/>
                  <a:pt x="22176" y="1620764"/>
                </a:cubicBezTo>
                <a:close/>
              </a:path>
            </a:pathLst>
          </a:custGeom>
          <a:solidFill>
            <a:srgbClr val="B1C7D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6" name="Picture 45">
            <a:extLst>
              <a:ext uri="{FF2B5EF4-FFF2-40B4-BE49-F238E27FC236}">
                <a16:creationId xmlns:a16="http://schemas.microsoft.com/office/drawing/2014/main" id="{631EB1DE-7DEF-9849-906D-A017633C5D87}"/>
              </a:ext>
            </a:extLst>
          </p:cNvPr>
          <p:cNvPicPr>
            <a:picLocks noChangeAspect="1"/>
          </p:cNvPicPr>
          <p:nvPr/>
        </p:nvPicPr>
        <p:blipFill>
          <a:blip r:embed="rId3"/>
          <a:srcRect/>
          <a:stretch/>
        </p:blipFill>
        <p:spPr>
          <a:xfrm rot="10090799">
            <a:off x="9460569" y="1387791"/>
            <a:ext cx="2304722" cy="2304722"/>
          </a:xfrm>
          <a:prstGeom prst="rect">
            <a:avLst/>
          </a:prstGeom>
        </p:spPr>
      </p:pic>
      <p:sp>
        <p:nvSpPr>
          <p:cNvPr id="31" name="Rounded Rectangle 14">
            <a:extLst>
              <a:ext uri="{FF2B5EF4-FFF2-40B4-BE49-F238E27FC236}">
                <a16:creationId xmlns:a16="http://schemas.microsoft.com/office/drawing/2014/main" id="{2B34D864-6B82-7042-B569-6C6FCE9290AF}"/>
              </a:ext>
            </a:extLst>
          </p:cNvPr>
          <p:cNvSpPr txBox="1"/>
          <p:nvPr/>
        </p:nvSpPr>
        <p:spPr>
          <a:xfrm>
            <a:off x="3162479" y="1491078"/>
            <a:ext cx="2629065" cy="8473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defTabSz="896112" hangingPunct="1">
              <a:lnSpc>
                <a:spcPct val="90000"/>
              </a:lnSpc>
              <a:spcAft>
                <a:spcPct val="35000"/>
              </a:spcAft>
            </a:pPr>
            <a:r>
              <a:rPr lang="en-US" sz="3200" b="1">
                <a:solidFill>
                  <a:srgbClr val="3399E1"/>
                </a:solidFill>
                <a:latin typeface="Calibri"/>
                <a:cs typeface="Calibri"/>
              </a:rPr>
              <a:t>143k</a:t>
            </a:r>
            <a:r>
              <a:rPr lang="en-US" sz="3200" b="1" kern="1200">
                <a:solidFill>
                  <a:srgbClr val="3399E1"/>
                </a:solidFill>
                <a:latin typeface="Calibri"/>
                <a:cs typeface="Calibri"/>
              </a:rPr>
              <a:t>+ </a:t>
            </a:r>
            <a:br>
              <a:rPr lang="en-US" sz="3200" b="1" kern="1200">
                <a:latin typeface="Calibri" panose="020F0502020204030204" pitchFamily="34" charset="0"/>
                <a:cs typeface="Calibri" panose="020F0502020204030204" pitchFamily="34" charset="0"/>
              </a:rPr>
            </a:br>
            <a:r>
              <a:rPr lang="en-US" sz="2400" kern="1200">
                <a:solidFill>
                  <a:srgbClr val="3399E1"/>
                </a:solidFill>
                <a:latin typeface="Calibri"/>
                <a:cs typeface="Calibri"/>
              </a:rPr>
              <a:t>inbound calls</a:t>
            </a:r>
          </a:p>
        </p:txBody>
      </p:sp>
      <p:sp>
        <p:nvSpPr>
          <p:cNvPr id="29" name="Rounded Rectangle 18">
            <a:extLst>
              <a:ext uri="{FF2B5EF4-FFF2-40B4-BE49-F238E27FC236}">
                <a16:creationId xmlns:a16="http://schemas.microsoft.com/office/drawing/2014/main" id="{1E7E807C-72E0-2144-9686-48C34331C3D4}"/>
              </a:ext>
            </a:extLst>
          </p:cNvPr>
          <p:cNvSpPr txBox="1"/>
          <p:nvPr/>
        </p:nvSpPr>
        <p:spPr>
          <a:xfrm>
            <a:off x="3162479" y="2540153"/>
            <a:ext cx="3243954" cy="10137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defTabSz="896112" hangingPunct="1">
              <a:lnSpc>
                <a:spcPct val="90000"/>
              </a:lnSpc>
            </a:pPr>
            <a:r>
              <a:rPr lang="en-US" sz="3200" b="1">
                <a:solidFill>
                  <a:srgbClr val="3399E1"/>
                </a:solidFill>
                <a:latin typeface="Calibri"/>
                <a:cs typeface="Calibri"/>
              </a:rPr>
              <a:t>93K</a:t>
            </a:r>
            <a:r>
              <a:rPr lang="en-US" sz="3200" b="1" kern="1200">
                <a:solidFill>
                  <a:srgbClr val="3399E1"/>
                </a:solidFill>
                <a:latin typeface="Calibri"/>
                <a:cs typeface="Calibri"/>
              </a:rPr>
              <a:t>+</a:t>
            </a:r>
            <a:br>
              <a:rPr lang="en-US" sz="3200" b="1" kern="1200">
                <a:latin typeface="Calibri" panose="020F0502020204030204" pitchFamily="34" charset="0"/>
                <a:cs typeface="Calibri" panose="020F0502020204030204" pitchFamily="34" charset="0"/>
              </a:rPr>
            </a:br>
            <a:r>
              <a:rPr lang="en-US" sz="2400" kern="1200">
                <a:solidFill>
                  <a:srgbClr val="3399E1"/>
                </a:solidFill>
                <a:latin typeface="Calibri"/>
                <a:cs typeface="Calibri"/>
              </a:rPr>
              <a:t>applications</a:t>
            </a:r>
            <a:r>
              <a:rPr lang="en-US" sz="2400">
                <a:solidFill>
                  <a:srgbClr val="3399E1"/>
                </a:solidFill>
                <a:latin typeface="Calibri"/>
                <a:cs typeface="Calibri"/>
              </a:rPr>
              <a:t> </a:t>
            </a:r>
            <a:r>
              <a:rPr lang="en-US" sz="2400" kern="1200">
                <a:solidFill>
                  <a:srgbClr val="3399E1"/>
                </a:solidFill>
                <a:latin typeface="Calibri"/>
                <a:cs typeface="Calibri"/>
              </a:rPr>
              <a:t>submitted</a:t>
            </a:r>
          </a:p>
        </p:txBody>
      </p:sp>
      <p:sp>
        <p:nvSpPr>
          <p:cNvPr id="27" name="Rounded Rectangle 20">
            <a:extLst>
              <a:ext uri="{FF2B5EF4-FFF2-40B4-BE49-F238E27FC236}">
                <a16:creationId xmlns:a16="http://schemas.microsoft.com/office/drawing/2014/main" id="{CFEEF04C-3176-CF47-8537-CBA007F225EA}"/>
              </a:ext>
            </a:extLst>
          </p:cNvPr>
          <p:cNvSpPr txBox="1"/>
          <p:nvPr/>
        </p:nvSpPr>
        <p:spPr>
          <a:xfrm>
            <a:off x="6464409" y="2625671"/>
            <a:ext cx="3243954" cy="11694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defTabSz="896112" hangingPunct="1"/>
            <a:r>
              <a:rPr lang="en-US" sz="3200" b="1">
                <a:solidFill>
                  <a:srgbClr val="3399E1"/>
                </a:solidFill>
                <a:latin typeface="Calibri"/>
                <a:cs typeface="Calibri"/>
              </a:rPr>
              <a:t>36K</a:t>
            </a:r>
            <a:r>
              <a:rPr lang="en-US" sz="3200" b="1" kern="1200">
                <a:solidFill>
                  <a:srgbClr val="3399E1"/>
                </a:solidFill>
                <a:latin typeface="Calibri"/>
                <a:cs typeface="Calibri"/>
              </a:rPr>
              <a:t>+</a:t>
            </a:r>
          </a:p>
          <a:p>
            <a:pPr defTabSz="896112"/>
            <a:r>
              <a:rPr lang="en-US" sz="2400" kern="1200">
                <a:solidFill>
                  <a:srgbClr val="3399E1"/>
                </a:solidFill>
                <a:latin typeface="Calibri"/>
                <a:cs typeface="Calibri"/>
              </a:rPr>
              <a:t>referrals to </a:t>
            </a:r>
            <a:r>
              <a:rPr lang="en-US" sz="2400">
                <a:solidFill>
                  <a:srgbClr val="3399E1"/>
                </a:solidFill>
                <a:latin typeface="Calibri"/>
                <a:cs typeface="Calibri"/>
              </a:rPr>
              <a:t> </a:t>
            </a:r>
            <a:endParaRPr lang="en-US" sz="2400" kern="1200">
              <a:solidFill>
                <a:srgbClr val="3399E1"/>
              </a:solidFill>
              <a:latin typeface="Calibri" panose="020F0502020204030204" pitchFamily="34" charset="0"/>
              <a:cs typeface="Calibri" panose="020F0502020204030204" pitchFamily="34" charset="0"/>
            </a:endParaRPr>
          </a:p>
          <a:p>
            <a:pPr defTabSz="896112" hangingPunct="1"/>
            <a:r>
              <a:rPr lang="en-US" sz="2400" kern="1200">
                <a:solidFill>
                  <a:srgbClr val="3399E1"/>
                </a:solidFill>
                <a:latin typeface="Calibri"/>
                <a:cs typeface="Calibri"/>
              </a:rPr>
              <a:t>community partners</a:t>
            </a:r>
          </a:p>
        </p:txBody>
      </p:sp>
      <p:sp>
        <p:nvSpPr>
          <p:cNvPr id="25" name="Rounded Rectangle 22">
            <a:extLst>
              <a:ext uri="{FF2B5EF4-FFF2-40B4-BE49-F238E27FC236}">
                <a16:creationId xmlns:a16="http://schemas.microsoft.com/office/drawing/2014/main" id="{494143AD-FFA6-864C-B5A4-5C02A188C737}"/>
              </a:ext>
            </a:extLst>
          </p:cNvPr>
          <p:cNvSpPr txBox="1"/>
          <p:nvPr/>
        </p:nvSpPr>
        <p:spPr>
          <a:xfrm>
            <a:off x="6464409" y="1491078"/>
            <a:ext cx="2984163" cy="8473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defTabSz="896112">
              <a:lnSpc>
                <a:spcPct val="90000"/>
              </a:lnSpc>
            </a:pPr>
            <a:r>
              <a:rPr lang="en-US" sz="3200" b="1">
                <a:solidFill>
                  <a:srgbClr val="3399E1"/>
                </a:solidFill>
                <a:latin typeface="Calibri"/>
                <a:cs typeface="Calibri"/>
              </a:rPr>
              <a:t>62K</a:t>
            </a:r>
            <a:r>
              <a:rPr lang="en-US" sz="3200" b="1" kern="1200">
                <a:solidFill>
                  <a:srgbClr val="3399E1"/>
                </a:solidFill>
                <a:latin typeface="Calibri"/>
                <a:cs typeface="Calibri"/>
              </a:rPr>
              <a:t>+</a:t>
            </a:r>
            <a:r>
              <a:rPr lang="en-US" sz="3200" b="1">
                <a:solidFill>
                  <a:srgbClr val="3399E1"/>
                </a:solidFill>
                <a:latin typeface="Calibri"/>
                <a:cs typeface="Calibri"/>
              </a:rPr>
              <a:t> </a:t>
            </a:r>
            <a:endParaRPr lang="en-US" sz="3200" b="1" kern="1200">
              <a:solidFill>
                <a:srgbClr val="3399E1"/>
              </a:solidFill>
              <a:latin typeface="Calibri" panose="020F0502020204030204" pitchFamily="34" charset="0"/>
              <a:cs typeface="Calibri" panose="020F0502020204030204" pitchFamily="34" charset="0"/>
            </a:endParaRPr>
          </a:p>
          <a:p>
            <a:pPr defTabSz="896112">
              <a:lnSpc>
                <a:spcPct val="90000"/>
              </a:lnSpc>
            </a:pPr>
            <a:r>
              <a:rPr lang="en-US" sz="2400">
                <a:solidFill>
                  <a:srgbClr val="3399E1"/>
                </a:solidFill>
                <a:latin typeface="Calibri"/>
                <a:cs typeface="Calibri"/>
              </a:rPr>
              <a:t>enrollments</a:t>
            </a:r>
            <a:endParaRPr lang="en-US" sz="2400" kern="1200">
              <a:solidFill>
                <a:srgbClr val="3399E1"/>
              </a:solidFill>
              <a:latin typeface="Calibri"/>
              <a:cs typeface="Calibri"/>
            </a:endParaRPr>
          </a:p>
        </p:txBody>
      </p:sp>
      <p:sp>
        <p:nvSpPr>
          <p:cNvPr id="23" name="Rounded Rectangle 26">
            <a:extLst>
              <a:ext uri="{FF2B5EF4-FFF2-40B4-BE49-F238E27FC236}">
                <a16:creationId xmlns:a16="http://schemas.microsoft.com/office/drawing/2014/main" id="{0C908ABD-2DFE-754A-9331-EE24E791F0A4}"/>
              </a:ext>
            </a:extLst>
          </p:cNvPr>
          <p:cNvSpPr txBox="1"/>
          <p:nvPr/>
        </p:nvSpPr>
        <p:spPr>
          <a:xfrm>
            <a:off x="9795852" y="1970905"/>
            <a:ext cx="2239028" cy="10956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defTabSz="896112" hangingPunct="1">
              <a:lnSpc>
                <a:spcPct val="90000"/>
              </a:lnSpc>
            </a:pPr>
            <a:r>
              <a:rPr lang="en-US" sz="3200" b="1" kern="1200">
                <a:solidFill>
                  <a:srgbClr val="3399E1"/>
                </a:solidFill>
                <a:latin typeface="Calibri"/>
                <a:cs typeface="Calibri"/>
              </a:rPr>
              <a:t>$</a:t>
            </a:r>
            <a:r>
              <a:rPr lang="en-US" sz="3200" b="1">
                <a:solidFill>
                  <a:srgbClr val="3399E1"/>
                </a:solidFill>
                <a:latin typeface="Calibri"/>
                <a:cs typeface="Calibri"/>
              </a:rPr>
              <a:t>2,892</a:t>
            </a:r>
            <a:endParaRPr lang="en-US" sz="3200" b="1" kern="1200">
              <a:solidFill>
                <a:srgbClr val="3399E1"/>
              </a:solidFill>
              <a:latin typeface="Calibri"/>
              <a:cs typeface="Calibri"/>
            </a:endParaRPr>
          </a:p>
          <a:p>
            <a:pPr defTabSz="896112" hangingPunct="1">
              <a:lnSpc>
                <a:spcPct val="90000"/>
              </a:lnSpc>
            </a:pPr>
            <a:r>
              <a:rPr lang="en-US" sz="2400" kern="1200">
                <a:solidFill>
                  <a:srgbClr val="3399E1"/>
                </a:solidFill>
                <a:latin typeface="Calibri" panose="020F0502020204030204" pitchFamily="34" charset="0"/>
                <a:cs typeface="Calibri" panose="020F0502020204030204" pitchFamily="34" charset="0"/>
              </a:rPr>
              <a:t>benefits</a:t>
            </a:r>
            <a:r>
              <a:rPr lang="en-US" sz="2400">
                <a:solidFill>
                  <a:srgbClr val="3399E1"/>
                </a:solidFill>
                <a:latin typeface="Calibri" panose="020F0502020204030204" pitchFamily="34" charset="0"/>
                <a:cs typeface="Calibri" panose="020F0502020204030204" pitchFamily="34" charset="0"/>
              </a:rPr>
              <a:t> per</a:t>
            </a:r>
            <a:endParaRPr lang="en-US" sz="2400" kern="1200">
              <a:solidFill>
                <a:srgbClr val="3399E1"/>
              </a:solidFill>
              <a:latin typeface="Calibri" panose="020F0502020204030204" pitchFamily="34" charset="0"/>
              <a:cs typeface="Calibri" panose="020F0502020204030204" pitchFamily="34" charset="0"/>
            </a:endParaRPr>
          </a:p>
          <a:p>
            <a:pPr defTabSz="896112" hangingPunct="1">
              <a:lnSpc>
                <a:spcPct val="90000"/>
              </a:lnSpc>
            </a:pPr>
            <a:r>
              <a:rPr lang="en-US" sz="2400" kern="1200">
                <a:solidFill>
                  <a:srgbClr val="3399E1"/>
                </a:solidFill>
                <a:latin typeface="Calibri" panose="020F0502020204030204" pitchFamily="34" charset="0"/>
                <a:cs typeface="Calibri" panose="020F0502020204030204" pitchFamily="34" charset="0"/>
              </a:rPr>
              <a:t>household</a:t>
            </a:r>
          </a:p>
        </p:txBody>
      </p:sp>
      <p:sp>
        <p:nvSpPr>
          <p:cNvPr id="5" name="Title 4">
            <a:extLst>
              <a:ext uri="{FF2B5EF4-FFF2-40B4-BE49-F238E27FC236}">
                <a16:creationId xmlns:a16="http://schemas.microsoft.com/office/drawing/2014/main" id="{3F6BED1E-63E9-C54A-B398-C2181876E21D}"/>
              </a:ext>
            </a:extLst>
          </p:cNvPr>
          <p:cNvSpPr>
            <a:spLocks noGrp="1"/>
          </p:cNvSpPr>
          <p:nvPr>
            <p:ph type="title"/>
          </p:nvPr>
        </p:nvSpPr>
        <p:spPr/>
        <p:txBody>
          <a:bodyPr/>
          <a:lstStyle/>
          <a:p>
            <a:r>
              <a:rPr lang="en-US"/>
              <a:t>Our Impact</a:t>
            </a:r>
          </a:p>
        </p:txBody>
      </p:sp>
      <p:sp>
        <p:nvSpPr>
          <p:cNvPr id="17" name="Slide Number Placeholder 1">
            <a:extLst>
              <a:ext uri="{FF2B5EF4-FFF2-40B4-BE49-F238E27FC236}">
                <a16:creationId xmlns:a16="http://schemas.microsoft.com/office/drawing/2014/main" id="{4D237809-2C60-4341-8523-F8D777D35C30}"/>
              </a:ext>
            </a:extLst>
          </p:cNvPr>
          <p:cNvSpPr>
            <a:spLocks noGrp="1"/>
          </p:cNvSpPr>
          <p:nvPr>
            <p:ph type="sldNum" sz="quarter" idx="4"/>
          </p:nvPr>
        </p:nvSpPr>
        <p:spPr/>
        <p:txBody>
          <a:bodyPr/>
          <a:lstStyle/>
          <a:p>
            <a:fld id="{EEFCBEDE-FC15-8446-A541-D093145E132D}" type="slidenum">
              <a:rPr lang="en-US" dirty="0" smtClean="0"/>
              <a:pPr/>
              <a:t>9</a:t>
            </a:fld>
            <a:endParaRPr lang="en-US"/>
          </a:p>
        </p:txBody>
      </p:sp>
      <p:grpSp>
        <p:nvGrpSpPr>
          <p:cNvPr id="3" name="Group 2">
            <a:extLst>
              <a:ext uri="{FF2B5EF4-FFF2-40B4-BE49-F238E27FC236}">
                <a16:creationId xmlns:a16="http://schemas.microsoft.com/office/drawing/2014/main" id="{3356D7DA-BFDF-ED42-B6E6-D849DB142191}"/>
              </a:ext>
            </a:extLst>
          </p:cNvPr>
          <p:cNvGrpSpPr/>
          <p:nvPr/>
        </p:nvGrpSpPr>
        <p:grpSpPr>
          <a:xfrm>
            <a:off x="344797" y="1677267"/>
            <a:ext cx="2539635" cy="1437816"/>
            <a:chOff x="344797" y="1677267"/>
            <a:chExt cx="2539635" cy="1437816"/>
          </a:xfrm>
        </p:grpSpPr>
        <p:sp>
          <p:nvSpPr>
            <p:cNvPr id="45" name="Rounded Rectangle 4">
              <a:extLst>
                <a:ext uri="{FF2B5EF4-FFF2-40B4-BE49-F238E27FC236}">
                  <a16:creationId xmlns:a16="http://schemas.microsoft.com/office/drawing/2014/main" id="{8C38B52C-FB42-CE4B-BBFA-B27423C2E5D1}"/>
                </a:ext>
              </a:extLst>
            </p:cNvPr>
            <p:cNvSpPr txBox="1"/>
            <p:nvPr/>
          </p:nvSpPr>
          <p:spPr>
            <a:xfrm>
              <a:off x="344797" y="1677267"/>
              <a:ext cx="2539635" cy="43375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89560" tIns="289560" rIns="289560" bIns="289560" numCol="1" spcCol="1270" anchor="ctr" anchorCtr="0">
              <a:noAutofit/>
            </a:bodyPr>
            <a:lstStyle/>
            <a:p>
              <a:pPr defTabSz="1418844" hangingPunct="1">
                <a:lnSpc>
                  <a:spcPct val="90000"/>
                </a:lnSpc>
                <a:spcAft>
                  <a:spcPct val="35000"/>
                </a:spcAft>
              </a:pPr>
              <a:r>
                <a:rPr lang="en-US" sz="2800" kern="1200">
                  <a:solidFill>
                    <a:srgbClr val="3399E1"/>
                  </a:solidFill>
                  <a:latin typeface="Calibri" panose="020F0502020204030204" pitchFamily="34" charset="0"/>
                  <a:cs typeface="Calibri" panose="020F0502020204030204" pitchFamily="34" charset="0"/>
                </a:rPr>
                <a:t>Statistics for</a:t>
              </a:r>
              <a:r>
                <a:rPr lang="en-US" sz="2800" b="1" kern="1200">
                  <a:solidFill>
                    <a:srgbClr val="3399E1"/>
                  </a:solidFill>
                  <a:latin typeface="Calibri" panose="020F0502020204030204" pitchFamily="34" charset="0"/>
                  <a:cs typeface="Calibri" panose="020F0502020204030204" pitchFamily="34" charset="0"/>
                </a:rPr>
                <a:t> </a:t>
              </a:r>
              <a:endParaRPr lang="en-US" sz="7200" kern="1200">
                <a:solidFill>
                  <a:srgbClr val="3399E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E7E5A4C7-2F37-2E4F-80AF-C3ECD6D25A26}"/>
                </a:ext>
              </a:extLst>
            </p:cNvPr>
            <p:cNvSpPr txBox="1"/>
            <p:nvPr/>
          </p:nvSpPr>
          <p:spPr>
            <a:xfrm>
              <a:off x="483109" y="1914754"/>
              <a:ext cx="2056973" cy="1200329"/>
            </a:xfrm>
            <a:prstGeom prst="rect">
              <a:avLst/>
            </a:prstGeom>
            <a:noFill/>
          </p:spPr>
          <p:txBody>
            <a:bodyPr wrap="none" lIns="91440" tIns="45720" rIns="91440" bIns="45720" rtlCol="0" anchor="t">
              <a:spAutoFit/>
            </a:bodyPr>
            <a:lstStyle/>
            <a:p>
              <a:r>
                <a:rPr lang="en-US" sz="7200">
                  <a:solidFill>
                    <a:srgbClr val="3399E1"/>
                  </a:solidFill>
                  <a:latin typeface="Calibri"/>
                  <a:cs typeface="Calibri"/>
                </a:rPr>
                <a:t>2020</a:t>
              </a:r>
              <a:endParaRPr lang="en-US" sz="7200"/>
            </a:p>
          </p:txBody>
        </p:sp>
      </p:grpSp>
      <p:grpSp>
        <p:nvGrpSpPr>
          <p:cNvPr id="4" name="Group 3">
            <a:extLst>
              <a:ext uri="{FF2B5EF4-FFF2-40B4-BE49-F238E27FC236}">
                <a16:creationId xmlns:a16="http://schemas.microsoft.com/office/drawing/2014/main" id="{AB6C6118-085A-8C41-8070-E8FBB15800B6}"/>
              </a:ext>
            </a:extLst>
          </p:cNvPr>
          <p:cNvGrpSpPr/>
          <p:nvPr/>
        </p:nvGrpSpPr>
        <p:grpSpPr>
          <a:xfrm>
            <a:off x="344797" y="4432546"/>
            <a:ext cx="2539635" cy="1437816"/>
            <a:chOff x="344797" y="4432546"/>
            <a:chExt cx="2539635" cy="1437816"/>
          </a:xfrm>
        </p:grpSpPr>
        <p:sp>
          <p:nvSpPr>
            <p:cNvPr id="18" name="Rounded Rectangle 4">
              <a:extLst>
                <a:ext uri="{FF2B5EF4-FFF2-40B4-BE49-F238E27FC236}">
                  <a16:creationId xmlns:a16="http://schemas.microsoft.com/office/drawing/2014/main" id="{1C12050D-B948-F44E-9BA4-9749B6E84F64}"/>
                </a:ext>
              </a:extLst>
            </p:cNvPr>
            <p:cNvSpPr txBox="1"/>
            <p:nvPr/>
          </p:nvSpPr>
          <p:spPr>
            <a:xfrm>
              <a:off x="344797" y="4432546"/>
              <a:ext cx="2539635" cy="43375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89560" tIns="289560" rIns="289560" bIns="289560" numCol="1" spcCol="1270" anchor="ctr" anchorCtr="0">
              <a:noAutofit/>
            </a:bodyPr>
            <a:lstStyle/>
            <a:p>
              <a:pPr defTabSz="1418844" hangingPunct="1">
                <a:lnSpc>
                  <a:spcPct val="90000"/>
                </a:lnSpc>
                <a:spcAft>
                  <a:spcPct val="35000"/>
                </a:spcAft>
              </a:pPr>
              <a:r>
                <a:rPr lang="en-US" sz="2800" kern="1200">
                  <a:solidFill>
                    <a:schemeClr val="tx1"/>
                  </a:solidFill>
                  <a:latin typeface="Calibri" panose="020F0502020204030204" pitchFamily="34" charset="0"/>
                  <a:cs typeface="Calibri" panose="020F0502020204030204" pitchFamily="34" charset="0"/>
                </a:rPr>
                <a:t>Since</a:t>
              </a:r>
              <a:endParaRPr lang="en-US" sz="7200" kern="1200">
                <a:solidFill>
                  <a:schemeClr val="tx1"/>
                </a:solidFill>
                <a:latin typeface="Calibri" panose="020F0502020204030204" pitchFamily="34" charset="0"/>
                <a:cs typeface="Calibri" panose="020F0502020204030204" pitchFamily="34" charset="0"/>
              </a:endParaRPr>
            </a:p>
          </p:txBody>
        </p:sp>
        <p:sp>
          <p:nvSpPr>
            <p:cNvPr id="19" name="TextBox 18">
              <a:extLst>
                <a:ext uri="{FF2B5EF4-FFF2-40B4-BE49-F238E27FC236}">
                  <a16:creationId xmlns:a16="http://schemas.microsoft.com/office/drawing/2014/main" id="{C6907B49-2768-584B-9B1C-0A932F256F07}"/>
                </a:ext>
              </a:extLst>
            </p:cNvPr>
            <p:cNvSpPr txBox="1"/>
            <p:nvPr/>
          </p:nvSpPr>
          <p:spPr>
            <a:xfrm>
              <a:off x="483109" y="4670033"/>
              <a:ext cx="2056973" cy="1200329"/>
            </a:xfrm>
            <a:prstGeom prst="rect">
              <a:avLst/>
            </a:prstGeom>
            <a:noFill/>
          </p:spPr>
          <p:txBody>
            <a:bodyPr wrap="none" rtlCol="0">
              <a:spAutoFit/>
            </a:bodyPr>
            <a:lstStyle/>
            <a:p>
              <a:r>
                <a:rPr lang="en-US" sz="7200">
                  <a:latin typeface="Calibri" panose="020F0502020204030204" pitchFamily="34" charset="0"/>
                  <a:cs typeface="Calibri" panose="020F0502020204030204" pitchFamily="34" charset="0"/>
                </a:rPr>
                <a:t>2005</a:t>
              </a:r>
              <a:endParaRPr lang="en-US" sz="7200"/>
            </a:p>
          </p:txBody>
        </p:sp>
      </p:grpSp>
      <p:grpSp>
        <p:nvGrpSpPr>
          <p:cNvPr id="8" name="Group 7">
            <a:extLst>
              <a:ext uri="{FF2B5EF4-FFF2-40B4-BE49-F238E27FC236}">
                <a16:creationId xmlns:a16="http://schemas.microsoft.com/office/drawing/2014/main" id="{27EAA5D2-E1D2-584A-838A-075525D92ECF}"/>
              </a:ext>
            </a:extLst>
          </p:cNvPr>
          <p:cNvGrpSpPr/>
          <p:nvPr/>
        </p:nvGrpSpPr>
        <p:grpSpPr>
          <a:xfrm>
            <a:off x="3071335" y="4324206"/>
            <a:ext cx="3154216" cy="1224690"/>
            <a:chOff x="3071335" y="4160574"/>
            <a:chExt cx="3154216" cy="1224690"/>
          </a:xfrm>
        </p:grpSpPr>
        <p:sp>
          <p:nvSpPr>
            <p:cNvPr id="84" name="Rounded Rectangle 8">
              <a:extLst>
                <a:ext uri="{FF2B5EF4-FFF2-40B4-BE49-F238E27FC236}">
                  <a16:creationId xmlns:a16="http://schemas.microsoft.com/office/drawing/2014/main" id="{A60B5A31-0A2A-7A48-8C96-F603A2AF5BEA}"/>
                </a:ext>
              </a:extLst>
            </p:cNvPr>
            <p:cNvSpPr txBox="1"/>
            <p:nvPr/>
          </p:nvSpPr>
          <p:spPr>
            <a:xfrm>
              <a:off x="3071335" y="4160574"/>
              <a:ext cx="3154216" cy="10189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defTabSz="896112">
                <a:lnSpc>
                  <a:spcPct val="90000"/>
                </a:lnSpc>
                <a:spcAft>
                  <a:spcPct val="35000"/>
                </a:spcAft>
              </a:pPr>
              <a:r>
                <a:rPr lang="en-US" sz="4000" b="1" kern="1200">
                  <a:solidFill>
                    <a:srgbClr val="152E5F"/>
                  </a:solidFill>
                  <a:latin typeface="Calibri"/>
                  <a:cs typeface="Calibri"/>
                </a:rPr>
                <a:t>$</a:t>
              </a:r>
              <a:r>
                <a:rPr lang="en-US" sz="4000" b="1">
                  <a:solidFill>
                    <a:srgbClr val="152E5F"/>
                  </a:solidFill>
                  <a:latin typeface="Calibri"/>
                  <a:cs typeface="Calibri"/>
                </a:rPr>
                <a:t>7.5 billion</a:t>
              </a:r>
              <a:r>
                <a:rPr lang="en-US" sz="4000" b="1" kern="1200">
                  <a:solidFill>
                    <a:srgbClr val="152E5F"/>
                  </a:solidFill>
                  <a:latin typeface="Calibri"/>
                  <a:cs typeface="Calibri"/>
                </a:rPr>
                <a:t>+</a:t>
              </a:r>
              <a:endParaRPr lang="en-US">
                <a:solidFill>
                  <a:srgbClr val="FFFFFF"/>
                </a:solidFill>
                <a:latin typeface="Calibri"/>
                <a:cs typeface="Calibri"/>
              </a:endParaRPr>
            </a:p>
          </p:txBody>
        </p:sp>
        <p:sp>
          <p:nvSpPr>
            <p:cNvPr id="6" name="Rectangle 5">
              <a:extLst>
                <a:ext uri="{FF2B5EF4-FFF2-40B4-BE49-F238E27FC236}">
                  <a16:creationId xmlns:a16="http://schemas.microsoft.com/office/drawing/2014/main" id="{10AF3B61-1AF2-374C-89DE-BFCE5D0BE1C0}"/>
                </a:ext>
              </a:extLst>
            </p:cNvPr>
            <p:cNvSpPr/>
            <p:nvPr/>
          </p:nvSpPr>
          <p:spPr>
            <a:xfrm>
              <a:off x="3169654" y="4960532"/>
              <a:ext cx="2471313" cy="424732"/>
            </a:xfrm>
            <a:prstGeom prst="rect">
              <a:avLst/>
            </a:prstGeom>
          </p:spPr>
          <p:txBody>
            <a:bodyPr wrap="square">
              <a:spAutoFit/>
            </a:bodyPr>
            <a:lstStyle/>
            <a:p>
              <a:pPr defTabSz="896112">
                <a:lnSpc>
                  <a:spcPct val="90000"/>
                </a:lnSpc>
                <a:spcAft>
                  <a:spcPct val="35000"/>
                </a:spcAft>
              </a:pPr>
              <a:r>
                <a:rPr lang="en-US" sz="2400">
                  <a:solidFill>
                    <a:srgbClr val="152E5F"/>
                  </a:solidFill>
                  <a:cs typeface="Calibri"/>
                </a:rPr>
                <a:t>benefits delivered</a:t>
              </a:r>
              <a:endParaRPr lang="en-US" sz="2400">
                <a:cs typeface="Calibri"/>
              </a:endParaRPr>
            </a:p>
          </p:txBody>
        </p:sp>
      </p:grpSp>
      <p:grpSp>
        <p:nvGrpSpPr>
          <p:cNvPr id="9" name="Group 8">
            <a:extLst>
              <a:ext uri="{FF2B5EF4-FFF2-40B4-BE49-F238E27FC236}">
                <a16:creationId xmlns:a16="http://schemas.microsoft.com/office/drawing/2014/main" id="{83AFBA00-0DB2-7147-81DE-19A81EE049B1}"/>
              </a:ext>
            </a:extLst>
          </p:cNvPr>
          <p:cNvGrpSpPr/>
          <p:nvPr/>
        </p:nvGrpSpPr>
        <p:grpSpPr>
          <a:xfrm>
            <a:off x="6412454" y="4324206"/>
            <a:ext cx="3333192" cy="1224690"/>
            <a:chOff x="6412454" y="4160574"/>
            <a:chExt cx="3333192" cy="1224690"/>
          </a:xfrm>
        </p:grpSpPr>
        <p:sp>
          <p:nvSpPr>
            <p:cNvPr id="82" name="Rounded Rectangle 10">
              <a:extLst>
                <a:ext uri="{FF2B5EF4-FFF2-40B4-BE49-F238E27FC236}">
                  <a16:creationId xmlns:a16="http://schemas.microsoft.com/office/drawing/2014/main" id="{9AC1D816-372D-B545-8A01-30EB7BCABCBD}"/>
                </a:ext>
              </a:extLst>
            </p:cNvPr>
            <p:cNvSpPr txBox="1"/>
            <p:nvPr/>
          </p:nvSpPr>
          <p:spPr>
            <a:xfrm>
              <a:off x="6412454" y="4160574"/>
              <a:ext cx="3285067" cy="10137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defTabSz="896112">
                <a:lnSpc>
                  <a:spcPct val="90000"/>
                </a:lnSpc>
                <a:spcAft>
                  <a:spcPct val="35000"/>
                </a:spcAft>
              </a:pPr>
              <a:r>
                <a:rPr lang="en-US" sz="4000" b="1">
                  <a:solidFill>
                    <a:srgbClr val="152E5F"/>
                  </a:solidFill>
                  <a:latin typeface="Calibri"/>
                  <a:cs typeface="Calibri"/>
                </a:rPr>
                <a:t>&gt; 1 million</a:t>
              </a:r>
              <a:endParaRPr lang="en-US" sz="2400">
                <a:solidFill>
                  <a:srgbClr val="152E5F"/>
                </a:solidFill>
                <a:latin typeface="Calibri"/>
                <a:cs typeface="Calibri"/>
              </a:endParaRPr>
            </a:p>
          </p:txBody>
        </p:sp>
        <p:sp>
          <p:nvSpPr>
            <p:cNvPr id="7" name="Rectangle 6">
              <a:extLst>
                <a:ext uri="{FF2B5EF4-FFF2-40B4-BE49-F238E27FC236}">
                  <a16:creationId xmlns:a16="http://schemas.microsoft.com/office/drawing/2014/main" id="{5ED90630-8A4F-C544-944C-B6CD990B5F4C}"/>
                </a:ext>
              </a:extLst>
            </p:cNvPr>
            <p:cNvSpPr/>
            <p:nvPr/>
          </p:nvSpPr>
          <p:spPr>
            <a:xfrm>
              <a:off x="6512533" y="4960532"/>
              <a:ext cx="3233113" cy="424732"/>
            </a:xfrm>
            <a:prstGeom prst="rect">
              <a:avLst/>
            </a:prstGeom>
          </p:spPr>
          <p:txBody>
            <a:bodyPr wrap="square">
              <a:spAutoFit/>
            </a:bodyPr>
            <a:lstStyle/>
            <a:p>
              <a:pPr defTabSz="896112">
                <a:lnSpc>
                  <a:spcPct val="90000"/>
                </a:lnSpc>
                <a:spcAft>
                  <a:spcPct val="35000"/>
                </a:spcAft>
              </a:pPr>
              <a:r>
                <a:rPr lang="en-US" sz="2400">
                  <a:solidFill>
                    <a:srgbClr val="152E5F"/>
                  </a:solidFill>
                  <a:cs typeface="Calibri"/>
                </a:rPr>
                <a:t>applications submitted</a:t>
              </a:r>
              <a:endParaRPr lang="en-US" sz="2400">
                <a:solidFill>
                  <a:srgbClr val="FFFFFF"/>
                </a:solidFill>
                <a:cs typeface="Calibri"/>
              </a:endParaRPr>
            </a:p>
          </p:txBody>
        </p:sp>
      </p:grpSp>
    </p:spTree>
    <p:extLst>
      <p:ext uri="{BB962C8B-B14F-4D97-AF65-F5344CB8AC3E}">
        <p14:creationId xmlns:p14="http://schemas.microsoft.com/office/powerpoint/2010/main" val="2279924453"/>
      </p:ext>
    </p:extLst>
  </p:cSld>
  <p:clrMapOvr>
    <a:masterClrMapping/>
  </p:clrMapOvr>
</p:sld>
</file>

<file path=ppt/theme/theme1.xml><?xml version="1.0" encoding="utf-8"?>
<a:theme xmlns:a="http://schemas.openxmlformats.org/drawingml/2006/main" name="Office Theme">
  <a:themeElements>
    <a:clrScheme name="BDT">
      <a:dk1>
        <a:srgbClr val="152E5E"/>
      </a:dk1>
      <a:lt1>
        <a:srgbClr val="FFFFFF"/>
      </a:lt1>
      <a:dk2>
        <a:srgbClr val="3399E1"/>
      </a:dk2>
      <a:lt2>
        <a:srgbClr val="B1C7DB"/>
      </a:lt2>
      <a:accent1>
        <a:srgbClr val="3399E1"/>
      </a:accent1>
      <a:accent2>
        <a:srgbClr val="A8CC37"/>
      </a:accent2>
      <a:accent3>
        <a:srgbClr val="FFA700"/>
      </a:accent3>
      <a:accent4>
        <a:srgbClr val="FFFDF5"/>
      </a:accent4>
      <a:accent5>
        <a:srgbClr val="152E5E"/>
      </a:accent5>
      <a:accent6>
        <a:srgbClr val="B1C7DB"/>
      </a:accent6>
      <a:hlink>
        <a:srgbClr val="3399E1"/>
      </a:hlink>
      <a:folHlink>
        <a:srgbClr val="152E5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ca46d80-80e8-4953-97e8-105a0b85329f" xsi:nil="true"/>
    <SharedWithUsers xmlns="aca46d80-80e8-4953-97e8-105a0b85329f">
      <UserInfo>
        <DisplayName>Timothy DeSario</DisplayName>
        <AccountId>447</AccountId>
        <AccountType/>
      </UserInfo>
      <UserInfo>
        <DisplayName>Siddhanth Rameshchander</DisplayName>
        <AccountId>451</AccountId>
        <AccountType/>
      </UserInfo>
      <UserInfo>
        <DisplayName>Caiti Roth-Eisenberg</DisplayName>
        <AccountId>469</AccountId>
        <AccountType/>
      </UserInfo>
      <UserInfo>
        <DisplayName>Kaley Maltz</DisplayName>
        <AccountId>5631</AccountId>
        <AccountType/>
      </UserInfo>
      <UserInfo>
        <DisplayName>Keith Barnes</DisplayName>
        <AccountId>615</AccountId>
        <AccountType/>
      </UserInfo>
    </SharedWithUsers>
    <lcf76f155ced4ddcb4097134ff3c332f xmlns="1cce07fe-7a51-4c39-94fe-5b075c19ecb7">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3CD68E27745A8469F84696877650345" ma:contentTypeVersion="18" ma:contentTypeDescription="Create a new document." ma:contentTypeScope="" ma:versionID="bb0e2172883e7b9d81d14c1b1a0a19e9">
  <xsd:schema xmlns:xsd="http://www.w3.org/2001/XMLSchema" xmlns:xs="http://www.w3.org/2001/XMLSchema" xmlns:p="http://schemas.microsoft.com/office/2006/metadata/properties" xmlns:ns2="1cce07fe-7a51-4c39-94fe-5b075c19ecb7" xmlns:ns3="aca46d80-80e8-4953-97e8-105a0b85329f" targetNamespace="http://schemas.microsoft.com/office/2006/metadata/properties" ma:root="true" ma:fieldsID="5849525de817da2eec18a6f7b16d8798" ns2:_="" ns3:_="">
    <xsd:import namespace="1cce07fe-7a51-4c39-94fe-5b075c19ecb7"/>
    <xsd:import namespace="aca46d80-80e8-4953-97e8-105a0b85329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ce07fe-7a51-4c39-94fe-5b075c19ec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da92024e-d5fa-4d09-89d1-7bccc0b6fab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ca46d80-80e8-4953-97e8-105a0b85329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25f0c97e-be3b-47aa-a528-436f8609638a}" ma:internalName="TaxCatchAll" ma:showField="CatchAllData" ma:web="aca46d80-80e8-4953-97e8-105a0b85329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file>

<file path=customXml/itemProps1.xml><?xml version="1.0" encoding="utf-8"?>
<ds:datastoreItem xmlns:ds="http://schemas.openxmlformats.org/officeDocument/2006/customXml" ds:itemID="{5D370E78-A76E-47D6-8213-58FECDF9F172}">
  <ds:schemaRefs>
    <ds:schemaRef ds:uri="61b39085-943e-4773-964e-cfb9f4e1bd78"/>
    <ds:schemaRef ds:uri="f7ddf127-e26f-4b5c-bd21-9f8f2a2787d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d23d4b1b-ddb5-40d0-b234-862f5ec17201"/>
    <ds:schemaRef ds:uri="04695106-9a62-4936-99f9-f69556f1f0f2"/>
  </ds:schemaRefs>
</ds:datastoreItem>
</file>

<file path=customXml/itemProps2.xml><?xml version="1.0" encoding="utf-8"?>
<ds:datastoreItem xmlns:ds="http://schemas.openxmlformats.org/officeDocument/2006/customXml" ds:itemID="{45C95D5E-C797-45CC-A4CF-284DA0A4B607}"/>
</file>

<file path=customXml/itemProps3.xml><?xml version="1.0" encoding="utf-8"?>
<ds:datastoreItem xmlns:ds="http://schemas.openxmlformats.org/officeDocument/2006/customXml" ds:itemID="{8FF6B40C-29EA-424B-BB20-0A4F42C03095}">
  <ds:schemaRefs>
    <ds:schemaRef ds:uri="http://schemas.microsoft.com/sharepoint/v3/contenttype/forms"/>
  </ds:schemaRefs>
</ds:datastoreItem>
</file>

<file path=customXml/itemProps4.xml><?xml version="1.0" encoding="utf-8"?>
<ds:datastoreItem xmlns:ds="http://schemas.openxmlformats.org/officeDocument/2006/customXml" ds:itemID="{4666A325-1AFE-4152-A47F-26F8BA6BD0F2}">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4488</TotalTime>
  <Words>1573</Words>
  <Application>Microsoft Office PowerPoint</Application>
  <PresentationFormat>Widescreen</PresentationFormat>
  <Paragraphs>146</Paragraphs>
  <Slides>15</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AvenirLT-Medium</vt:lpstr>
      <vt:lpstr>Calibri</vt:lpstr>
      <vt:lpstr>Myriad Pro</vt:lpstr>
      <vt:lpstr>Myriad Pro Light</vt:lpstr>
      <vt:lpstr>Wingdings</vt:lpstr>
      <vt:lpstr>Office Theme</vt:lpstr>
      <vt:lpstr>PowerPoint Presentation</vt:lpstr>
      <vt:lpstr>Hunger Free Communities Presentation</vt:lpstr>
      <vt:lpstr>About BDT</vt:lpstr>
      <vt:lpstr>BDT Vision</vt:lpstr>
      <vt:lpstr>The Problem</vt:lpstr>
      <vt:lpstr>Why Benefits Matter: Improved Outcomes</vt:lpstr>
      <vt:lpstr>Barriers to Access</vt:lpstr>
      <vt:lpstr>BDT’s Strategies to Deliver Impact</vt:lpstr>
      <vt:lpstr>Our Impact</vt:lpstr>
      <vt:lpstr>Where We Work</vt:lpstr>
      <vt:lpstr>Toolkit: Increasing WIC Coverage Through Cross-Program Data Matching and Targeted Outreach</vt:lpstr>
      <vt:lpstr>Toolkit: Increasing WIC Coverage Through Cross-Program Data Matching and Targeted Outreach</vt:lpstr>
      <vt:lpstr>DSA Playbook</vt:lpstr>
      <vt:lpstr>SNAP – Medicaid Data Coordination</vt:lpstr>
      <vt:lpstr>SNAP – Medicaid Data Coordination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Diaz, Marisa</dc:creator>
  <cp:lastModifiedBy>Jillian Humphries</cp:lastModifiedBy>
  <cp:revision>4</cp:revision>
  <dcterms:created xsi:type="dcterms:W3CDTF">2019-07-11T14:50:30Z</dcterms:created>
  <dcterms:modified xsi:type="dcterms:W3CDTF">2023-02-07T18:39:26Z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1f283433f14468391698b2564682f3f">
    <vt:lpwstr/>
  </property>
  <property fmtid="{D5CDD505-2E9C-101B-9397-08002B2CF9AE}" pid="3" name="Tag">
    <vt:lpwstr/>
  </property>
  <property fmtid="{D5CDD505-2E9C-101B-9397-08002B2CF9AE}" pid="4" name="Test">
    <vt:lpwstr/>
  </property>
  <property fmtid="{D5CDD505-2E9C-101B-9397-08002B2CF9AE}" pid="5" name="Doc_x0020_Type">
    <vt:lpwstr/>
  </property>
  <property fmtid="{D5CDD505-2E9C-101B-9397-08002B2CF9AE}" pid="6" name="Doc Type">
    <vt:lpwstr/>
  </property>
  <property fmtid="{D5CDD505-2E9C-101B-9397-08002B2CF9AE}" pid="7" name="Project">
    <vt:lpwstr/>
  </property>
  <property fmtid="{D5CDD505-2E9C-101B-9397-08002B2CF9AE}" pid="8" name="Partner">
    <vt:lpwstr/>
  </property>
  <property fmtid="{D5CDD505-2E9C-101B-9397-08002B2CF9AE}" pid="9" name="Product">
    <vt:lpwstr/>
  </property>
  <property fmtid="{D5CDD505-2E9C-101B-9397-08002B2CF9AE}" pid="10" name="ContentTypeId">
    <vt:lpwstr>0x010100292518E8D8D49E43B26907A8DE4E13E8</vt:lpwstr>
  </property>
</Properties>
</file>